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b="def" i="def"/>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b="def" i="def"/>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61" name="Shape 61"/>
          <p:cNvSpPr/>
          <p:nvPr>
            <p:ph type="sldImg"/>
          </p:nvPr>
        </p:nvSpPr>
        <p:spPr>
          <a:xfrm>
            <a:off x="1143000" y="685800"/>
            <a:ext cx="4572000" cy="3429000"/>
          </a:xfrm>
          <a:prstGeom prst="rect">
            <a:avLst/>
          </a:prstGeom>
        </p:spPr>
        <p:txBody>
          <a:bodyPr/>
          <a:lstStyle/>
          <a:p>
            <a:pPr/>
          </a:p>
        </p:txBody>
      </p:sp>
      <p:sp>
        <p:nvSpPr>
          <p:cNvPr id="62" name="Shape 6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Shape 155"/>
          <p:cNvSpPr/>
          <p:nvPr>
            <p:ph type="sldImg"/>
          </p:nvPr>
        </p:nvSpPr>
        <p:spPr>
          <a:prstGeom prst="rect">
            <a:avLst/>
          </a:prstGeom>
        </p:spPr>
        <p:txBody>
          <a:bodyPr/>
          <a:lstStyle/>
          <a:p>
            <a:pPr/>
          </a:p>
        </p:txBody>
      </p:sp>
      <p:sp>
        <p:nvSpPr>
          <p:cNvPr id="156" name="Shape 156"/>
          <p:cNvSpPr/>
          <p:nvPr>
            <p:ph type="body" sz="quarter" idx="1"/>
          </p:nvPr>
        </p:nvSpPr>
        <p:spPr>
          <a:prstGeom prst="rect">
            <a:avLst/>
          </a:prstGeom>
        </p:spPr>
        <p:txBody>
          <a:bodyPr/>
          <a:lstStyle/>
          <a:p>
            <a:pPr/>
            <a:r>
              <a:t>5 cabinets de médecins permanents + une salle d’urgence</a:t>
            </a:r>
          </a:p>
          <a:p>
            <a:pPr/>
            <a:r>
              <a:t>2 cabinets accueillant en alternance les internes ou les consultations de spécialistes</a:t>
            </a:r>
          </a:p>
          <a:p>
            <a:pPr/>
            <a:r>
              <a:t>3 salles d’attentes de 15 m²</a:t>
            </a:r>
          </a:p>
          <a:p>
            <a:pPr/>
            <a:r>
              <a:t>Des sanitaires différenciés public / professionnels</a:t>
            </a:r>
          </a:p>
          <a:p>
            <a:pPr/>
            <a:r>
              <a:t>Une salle de réunion pour 15 personnes, pouvant être utilisés pour l’ETP, une cuisine de 15 m² utilisable par la diététicienne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Shape 162"/>
          <p:cNvSpPr/>
          <p:nvPr>
            <p:ph type="sldImg"/>
          </p:nvPr>
        </p:nvSpPr>
        <p:spPr>
          <a:prstGeom prst="rect">
            <a:avLst/>
          </a:prstGeom>
        </p:spPr>
        <p:txBody>
          <a:bodyPr/>
          <a:lstStyle/>
          <a:p>
            <a:pPr/>
          </a:p>
        </p:txBody>
      </p:sp>
      <p:sp>
        <p:nvSpPr>
          <p:cNvPr id="163" name="Shape 163"/>
          <p:cNvSpPr/>
          <p:nvPr>
            <p:ph type="body" sz="quarter" idx="1"/>
          </p:nvPr>
        </p:nvSpPr>
        <p:spPr>
          <a:prstGeom prst="rect">
            <a:avLst/>
          </a:prstGeom>
        </p:spPr>
        <p:txBody>
          <a:bodyPr/>
          <a:lstStyle/>
          <a:p>
            <a:pPr/>
            <a:r>
              <a:t>5 cabinets de médecins permanents + une salle d’urgence</a:t>
            </a:r>
          </a:p>
          <a:p>
            <a:pPr/>
            <a:r>
              <a:t>2 cabinets accueillant en alternance les internes ou les consultations de spécialistes</a:t>
            </a:r>
          </a:p>
          <a:p>
            <a:pPr/>
            <a:r>
              <a:t>3 salles d’attentes de 15 m²</a:t>
            </a:r>
          </a:p>
          <a:p>
            <a:pPr/>
            <a:r>
              <a:t>Des sanitaires différenciés public / professionnels</a:t>
            </a:r>
          </a:p>
          <a:p>
            <a:pPr/>
            <a:r>
              <a:t>Une salle de réunion pour 15 personnes, pouvant être utilisés pour l’ETP, une cuisine de 15 m² utilisable par la diététicienne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Shape 221"/>
          <p:cNvSpPr/>
          <p:nvPr>
            <p:ph type="sldImg"/>
          </p:nvPr>
        </p:nvSpPr>
        <p:spPr>
          <a:prstGeom prst="rect">
            <a:avLst/>
          </a:prstGeom>
        </p:spPr>
        <p:txBody>
          <a:bodyPr/>
          <a:lstStyle/>
          <a:p>
            <a:pPr/>
          </a:p>
        </p:txBody>
      </p:sp>
      <p:sp>
        <p:nvSpPr>
          <p:cNvPr id="222" name="Shape 222"/>
          <p:cNvSpPr/>
          <p:nvPr>
            <p:ph type="body" sz="quarter" idx="1"/>
          </p:nvPr>
        </p:nvSpPr>
        <p:spPr>
          <a:prstGeom prst="rect">
            <a:avLst/>
          </a:prstGeom>
        </p:spPr>
        <p:txBody>
          <a:bodyPr/>
          <a:lstStyle/>
          <a:p>
            <a:pPr/>
            <a:r>
              <a:t>5 cabinets de médecins permanents + une salle d’urgence</a:t>
            </a:r>
          </a:p>
          <a:p>
            <a:pPr/>
            <a:r>
              <a:t>2 cabinets accueillant en alternance les internes ou les consultations de spécialistes</a:t>
            </a:r>
          </a:p>
          <a:p>
            <a:pPr/>
            <a:r>
              <a:t>3 salles d’attentes de 15 m²</a:t>
            </a:r>
          </a:p>
          <a:p>
            <a:pPr/>
            <a:r>
              <a:t>Des sanitaires différenciés public / professionnels</a:t>
            </a:r>
          </a:p>
          <a:p>
            <a:pPr/>
            <a:r>
              <a:t>Une salle de réunion pour 15 personnes, pouvant être utilisés pour l’ETP, une cuisine de 15 m² utilisable par la diététicienne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0" name="Shape 320"/>
          <p:cNvSpPr/>
          <p:nvPr>
            <p:ph type="sldImg"/>
          </p:nvPr>
        </p:nvSpPr>
        <p:spPr>
          <a:prstGeom prst="rect">
            <a:avLst/>
          </a:prstGeom>
        </p:spPr>
        <p:txBody>
          <a:bodyPr/>
          <a:lstStyle/>
          <a:p>
            <a:pPr/>
          </a:p>
        </p:txBody>
      </p:sp>
      <p:sp>
        <p:nvSpPr>
          <p:cNvPr id="321" name="Shape 321"/>
          <p:cNvSpPr/>
          <p:nvPr>
            <p:ph type="body" sz="quarter" idx="1"/>
          </p:nvPr>
        </p:nvSpPr>
        <p:spPr>
          <a:prstGeom prst="rect">
            <a:avLst/>
          </a:prstGeom>
        </p:spPr>
        <p:txBody>
          <a:bodyPr/>
          <a:lstStyle/>
          <a:p>
            <a:pPr/>
            <a:r>
              <a:t>5 cabinets de médecins permanents + une salle d’urgence</a:t>
            </a:r>
          </a:p>
          <a:p>
            <a:pPr/>
            <a:r>
              <a:t>2 cabinets accueillant en alternance les internes ou les consultations de spécialistes</a:t>
            </a:r>
          </a:p>
          <a:p>
            <a:pPr/>
            <a:r>
              <a:t>3 salles d’attentes de 15 m²</a:t>
            </a:r>
          </a:p>
          <a:p>
            <a:pPr/>
            <a:r>
              <a:t>Des sanitaires différenciés public / professionnels</a:t>
            </a:r>
          </a:p>
          <a:p>
            <a:pPr/>
            <a:r>
              <a:t>Une salle de réunion pour 15 personnes, pouvant être utilisés pour l’ETP, une cuisine de 15 m² utilisable par la diététicienne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Shape 421"/>
          <p:cNvSpPr/>
          <p:nvPr>
            <p:ph type="sldImg"/>
          </p:nvPr>
        </p:nvSpPr>
        <p:spPr>
          <a:prstGeom prst="rect">
            <a:avLst/>
          </a:prstGeom>
        </p:spPr>
        <p:txBody>
          <a:bodyPr/>
          <a:lstStyle/>
          <a:p>
            <a:pPr/>
          </a:p>
        </p:txBody>
      </p:sp>
      <p:sp>
        <p:nvSpPr>
          <p:cNvPr id="422" name="Shape 422"/>
          <p:cNvSpPr/>
          <p:nvPr>
            <p:ph type="body" sz="quarter" idx="1"/>
          </p:nvPr>
        </p:nvSpPr>
        <p:spPr>
          <a:prstGeom prst="rect">
            <a:avLst/>
          </a:prstGeom>
        </p:spPr>
        <p:txBody>
          <a:bodyPr/>
          <a:lstStyle/>
          <a:p>
            <a:pPr/>
            <a:r>
              <a:t>5 cabinets de médecins permanents + une salle d’urgence</a:t>
            </a:r>
          </a:p>
          <a:p>
            <a:pPr/>
            <a:r>
              <a:t>2 cabinets accueillant en alternance les internes ou les consultations de spécialistes</a:t>
            </a:r>
          </a:p>
          <a:p>
            <a:pPr/>
            <a:r>
              <a:t>3 salles d’attentes de 15 m²</a:t>
            </a:r>
          </a:p>
          <a:p>
            <a:pPr/>
            <a:r>
              <a:t>Des sanitaires différenciés public / professionnels</a:t>
            </a:r>
          </a:p>
          <a:p>
            <a:pPr/>
            <a:r>
              <a:t>Une salle de réunion pour 15 personnes, pouvant être utilisés pour l’ETP, une cuisine de 15 m² utilisable par la diététicienne</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iapositive de titre">
    <p:spTree>
      <p:nvGrpSpPr>
        <p:cNvPr id="1" name=""/>
        <p:cNvGrpSpPr/>
        <p:nvPr/>
      </p:nvGrpSpPr>
      <p:grpSpPr>
        <a:xfrm>
          <a:off x="0" y="0"/>
          <a:ext cx="0" cy="0"/>
          <a:chOff x="0" y="0"/>
          <a:chExt cx="0" cy="0"/>
        </a:xfrm>
      </p:grpSpPr>
      <p:sp>
        <p:nvSpPr>
          <p:cNvPr id="14" name="Rectangle 10"/>
          <p:cNvSpPr/>
          <p:nvPr/>
        </p:nvSpPr>
        <p:spPr>
          <a:xfrm>
            <a:off x="355599" y="546100"/>
            <a:ext cx="2420940" cy="1223963"/>
          </a:xfrm>
          <a:prstGeom prst="rect">
            <a:avLst/>
          </a:prstGeom>
          <a:solidFill>
            <a:schemeClr val="accent3">
              <a:lumOff val="44000"/>
            </a:schemeClr>
          </a:solidFill>
          <a:ln w="12700">
            <a:miter lim="400000"/>
          </a:ln>
        </p:spPr>
        <p:txBody>
          <a:bodyPr lIns="45719" rIns="45719" anchor="ctr"/>
          <a:lstStyle/>
          <a:p>
            <a:pPr/>
          </a:p>
        </p:txBody>
      </p:sp>
      <p:sp>
        <p:nvSpPr>
          <p:cNvPr id="15" name="Rectangle 4"/>
          <p:cNvSpPr/>
          <p:nvPr/>
        </p:nvSpPr>
        <p:spPr>
          <a:xfrm>
            <a:off x="0" y="6237287"/>
            <a:ext cx="9144000" cy="287338"/>
          </a:xfrm>
          <a:prstGeom prst="rect">
            <a:avLst/>
          </a:prstGeom>
          <a:solidFill>
            <a:srgbClr val="EA5285"/>
          </a:solidFill>
          <a:ln w="12700">
            <a:miter lim="400000"/>
          </a:ln>
        </p:spPr>
        <p:txBody>
          <a:bodyPr lIns="45719" rIns="45719" anchor="ctr"/>
          <a:lstStyle/>
          <a:p>
            <a:pPr/>
          </a:p>
        </p:txBody>
      </p:sp>
      <p:pic>
        <p:nvPicPr>
          <p:cNvPr id="16" name="Image 10" descr="Image 10"/>
          <p:cNvPicPr>
            <a:picLocks noChangeAspect="1"/>
          </p:cNvPicPr>
          <p:nvPr/>
        </p:nvPicPr>
        <p:blipFill>
          <a:blip r:embed="rId2">
            <a:extLst/>
          </a:blip>
          <a:stretch>
            <a:fillRect/>
          </a:stretch>
        </p:blipFill>
        <p:spPr>
          <a:xfrm>
            <a:off x="382588" y="620712"/>
            <a:ext cx="2447926" cy="755651"/>
          </a:xfrm>
          <a:prstGeom prst="rect">
            <a:avLst/>
          </a:prstGeom>
          <a:ln w="12700">
            <a:miter lim="400000"/>
          </a:ln>
        </p:spPr>
      </p:pic>
      <p:sp>
        <p:nvSpPr>
          <p:cNvPr id="17" name="Texte du titre"/>
          <p:cNvSpPr txBox="1"/>
          <p:nvPr>
            <p:ph type="title"/>
          </p:nvPr>
        </p:nvSpPr>
        <p:spPr>
          <a:xfrm>
            <a:off x="3278187" y="404813"/>
            <a:ext cx="5686301" cy="1470026"/>
          </a:xfrm>
          <a:prstGeom prst="rect">
            <a:avLst/>
          </a:prstGeom>
        </p:spPr>
        <p:txBody>
          <a:bodyPr/>
          <a:lstStyle>
            <a:lvl1pPr>
              <a:defRPr b="0">
                <a:solidFill>
                  <a:srgbClr val="005F89"/>
                </a:solidFill>
              </a:defRPr>
            </a:lvl1pPr>
          </a:lstStyle>
          <a:p>
            <a:pPr/>
            <a:r>
              <a:t>Texte du titre</a:t>
            </a:r>
          </a:p>
        </p:txBody>
      </p:sp>
      <p:sp>
        <p:nvSpPr>
          <p:cNvPr id="18" name="Texte niveau 1…"/>
          <p:cNvSpPr txBox="1"/>
          <p:nvPr>
            <p:ph type="body" sz="half" idx="1"/>
          </p:nvPr>
        </p:nvSpPr>
        <p:spPr>
          <a:xfrm>
            <a:off x="0" y="2276325"/>
            <a:ext cx="9144000" cy="2736851"/>
          </a:xfrm>
          <a:prstGeom prst="rect">
            <a:avLst/>
          </a:prstGeom>
          <a:solidFill>
            <a:srgbClr val="005F89"/>
          </a:solidFill>
        </p:spPr>
        <p:txBody>
          <a:bodyPr anchor="ctr"/>
          <a:lstStyle>
            <a:lvl1pPr marL="0" indent="0" algn="ctr">
              <a:spcBef>
                <a:spcPts val="1500"/>
              </a:spcBef>
              <a:buClrTx/>
              <a:buSzTx/>
              <a:buNone/>
              <a:defRPr sz="3200">
                <a:solidFill>
                  <a:schemeClr val="accent3">
                    <a:lumOff val="44000"/>
                  </a:schemeClr>
                </a:solidFill>
              </a:defRPr>
            </a:lvl1pPr>
            <a:lvl2pPr marL="1028700" indent="-571500" algn="ctr">
              <a:spcBef>
                <a:spcPts val="1500"/>
              </a:spcBef>
              <a:buClrTx/>
              <a:defRPr sz="3200">
                <a:solidFill>
                  <a:schemeClr val="accent3">
                    <a:lumOff val="44000"/>
                  </a:schemeClr>
                </a:solidFill>
              </a:defRPr>
            </a:lvl2pPr>
            <a:lvl3pPr marL="1436914" indent="-522514" algn="ctr">
              <a:spcBef>
                <a:spcPts val="1500"/>
              </a:spcBef>
              <a:buClrTx/>
              <a:defRPr sz="3200">
                <a:solidFill>
                  <a:schemeClr val="accent3">
                    <a:lumOff val="44000"/>
                  </a:schemeClr>
                </a:solidFill>
              </a:defRPr>
            </a:lvl3pPr>
            <a:lvl4pPr marL="1981200" indent="-609600" algn="ctr">
              <a:spcBef>
                <a:spcPts val="1500"/>
              </a:spcBef>
              <a:buClrTx/>
              <a:defRPr sz="3200">
                <a:solidFill>
                  <a:schemeClr val="accent3">
                    <a:lumOff val="44000"/>
                  </a:schemeClr>
                </a:solidFill>
              </a:defRPr>
            </a:lvl4pPr>
            <a:lvl5pPr marL="2194560" indent="-365760" algn="ctr">
              <a:spcBef>
                <a:spcPts val="1500"/>
              </a:spcBef>
              <a:buClrTx/>
              <a:defRPr sz="3200">
                <a:solidFill>
                  <a:schemeClr val="accent3">
                    <a:lumOff val="44000"/>
                  </a:schemeClr>
                </a:solidFill>
              </a:defRPr>
            </a:lvl5pPr>
          </a:lstStyle>
          <a:p>
            <a:pPr/>
            <a:r>
              <a:t>Texte niveau 1</a:t>
            </a:r>
          </a:p>
          <a:p>
            <a:pPr lvl="1"/>
            <a:r>
              <a:t>Texte niveau 2</a:t>
            </a:r>
          </a:p>
          <a:p>
            <a:pPr lvl="2"/>
            <a:r>
              <a:t>Texte niveau 3</a:t>
            </a:r>
          </a:p>
          <a:p>
            <a:pPr lvl="3"/>
            <a:r>
              <a:t>Texte niveau 4</a:t>
            </a:r>
          </a:p>
          <a:p>
            <a:pPr lvl="4"/>
            <a:r>
              <a:t>Texte niveau 5</a:t>
            </a:r>
          </a:p>
        </p:txBody>
      </p:sp>
      <p:sp>
        <p:nvSpPr>
          <p:cNvPr id="19" name="Numéro de diapositive"/>
          <p:cNvSpPr txBox="1"/>
          <p:nvPr>
            <p:ph type="sldNum" sz="quarter" idx="2"/>
          </p:nvPr>
        </p:nvSpPr>
        <p:spPr>
          <a:xfrm>
            <a:off x="8576658" y="6237287"/>
            <a:ext cx="273656" cy="264256"/>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contenu">
    <p:spTree>
      <p:nvGrpSpPr>
        <p:cNvPr id="1" name=""/>
        <p:cNvGrpSpPr/>
        <p:nvPr/>
      </p:nvGrpSpPr>
      <p:grpSpPr>
        <a:xfrm>
          <a:off x="0" y="0"/>
          <a:ext cx="0" cy="0"/>
          <a:chOff x="0" y="0"/>
          <a:chExt cx="0" cy="0"/>
        </a:xfrm>
      </p:grpSpPr>
      <p:sp>
        <p:nvSpPr>
          <p:cNvPr id="26" name="Texte du titre"/>
          <p:cNvSpPr txBox="1"/>
          <p:nvPr>
            <p:ph type="title"/>
          </p:nvPr>
        </p:nvSpPr>
        <p:spPr>
          <a:prstGeom prst="rect">
            <a:avLst/>
          </a:prstGeom>
        </p:spPr>
        <p:txBody>
          <a:bodyPr/>
          <a:lstStyle/>
          <a:p>
            <a:pPr/>
            <a:r>
              <a:t>Texte du titre</a:t>
            </a:r>
          </a:p>
        </p:txBody>
      </p:sp>
      <p:sp>
        <p:nvSpPr>
          <p:cNvPr id="27" name="Texte niveau 1…"/>
          <p:cNvSpPr txBox="1"/>
          <p:nvPr>
            <p:ph type="body"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de section">
    <p:spTree>
      <p:nvGrpSpPr>
        <p:cNvPr id="1" name=""/>
        <p:cNvGrpSpPr/>
        <p:nvPr/>
      </p:nvGrpSpPr>
      <p:grpSpPr>
        <a:xfrm>
          <a:off x="0" y="0"/>
          <a:ext cx="0" cy="0"/>
          <a:chOff x="0" y="0"/>
          <a:chExt cx="0" cy="0"/>
        </a:xfrm>
      </p:grpSpPr>
      <p:sp>
        <p:nvSpPr>
          <p:cNvPr id="35" name="Texte du titre"/>
          <p:cNvSpPr txBox="1"/>
          <p:nvPr>
            <p:ph type="title"/>
          </p:nvPr>
        </p:nvSpPr>
        <p:spPr>
          <a:xfrm>
            <a:off x="693522" y="3660775"/>
            <a:ext cx="7772401" cy="1362075"/>
          </a:xfrm>
          <a:prstGeom prst="rect">
            <a:avLst/>
          </a:prstGeom>
        </p:spPr>
        <p:txBody>
          <a:bodyPr anchor="t"/>
          <a:lstStyle>
            <a:lvl1pPr algn="l">
              <a:defRPr cap="all" sz="4000"/>
            </a:lvl1pPr>
          </a:lstStyle>
          <a:p>
            <a:pPr/>
            <a:r>
              <a:t>Texte du titre</a:t>
            </a:r>
          </a:p>
        </p:txBody>
      </p:sp>
      <p:sp>
        <p:nvSpPr>
          <p:cNvPr id="36" name="Texte niveau 1…"/>
          <p:cNvSpPr txBox="1"/>
          <p:nvPr>
            <p:ph type="body" sz="quarter" idx="1"/>
          </p:nvPr>
        </p:nvSpPr>
        <p:spPr>
          <a:xfrm>
            <a:off x="685800" y="2152650"/>
            <a:ext cx="7772400" cy="1500188"/>
          </a:xfrm>
          <a:prstGeom prst="rect">
            <a:avLst/>
          </a:prstGeom>
          <a:solidFill>
            <a:srgbClr val="005F89"/>
          </a:solidFill>
        </p:spPr>
        <p:txBody>
          <a:bodyPr anchor="b"/>
          <a:lstStyle>
            <a:lvl1pPr marL="0" indent="0">
              <a:spcBef>
                <a:spcPts val="900"/>
              </a:spcBef>
              <a:buClrTx/>
              <a:buSzTx/>
              <a:buNone/>
              <a:defRPr sz="2000">
                <a:solidFill>
                  <a:schemeClr val="accent3">
                    <a:lumOff val="44000"/>
                  </a:schemeClr>
                </a:solidFill>
              </a:defRPr>
            </a:lvl1pPr>
            <a:lvl2pPr marL="0" indent="457200">
              <a:spcBef>
                <a:spcPts val="900"/>
              </a:spcBef>
              <a:buClrTx/>
              <a:buSzTx/>
              <a:buNone/>
              <a:defRPr sz="2000">
                <a:solidFill>
                  <a:schemeClr val="accent3">
                    <a:lumOff val="44000"/>
                  </a:schemeClr>
                </a:solidFill>
              </a:defRPr>
            </a:lvl2pPr>
            <a:lvl3pPr marL="0" indent="914400">
              <a:spcBef>
                <a:spcPts val="900"/>
              </a:spcBef>
              <a:buClrTx/>
              <a:buSzTx/>
              <a:buNone/>
              <a:defRPr sz="2000">
                <a:solidFill>
                  <a:schemeClr val="accent3">
                    <a:lumOff val="44000"/>
                  </a:schemeClr>
                </a:solidFill>
              </a:defRPr>
            </a:lvl3pPr>
            <a:lvl4pPr marL="0" indent="1371600">
              <a:spcBef>
                <a:spcPts val="900"/>
              </a:spcBef>
              <a:buClrTx/>
              <a:buSzTx/>
              <a:buNone/>
              <a:defRPr sz="2000">
                <a:solidFill>
                  <a:schemeClr val="accent3">
                    <a:lumOff val="44000"/>
                  </a:schemeClr>
                </a:solidFill>
              </a:defRPr>
            </a:lvl4pPr>
            <a:lvl5pPr marL="0" indent="1828800">
              <a:spcBef>
                <a:spcPts val="900"/>
              </a:spcBef>
              <a:buClrTx/>
              <a:buSzTx/>
              <a:buNone/>
              <a:defRPr sz="2000">
                <a:solidFill>
                  <a:schemeClr val="accent3">
                    <a:lumOff val="44000"/>
                  </a:schemeClr>
                </a:solidFill>
              </a:defRPr>
            </a:lvl5pPr>
          </a:lstStyle>
          <a:p>
            <a:pPr/>
            <a:r>
              <a:t>Texte niveau 1</a:t>
            </a:r>
          </a:p>
          <a:p>
            <a:pPr lvl="1"/>
            <a:r>
              <a:t>Texte niveau 2</a:t>
            </a:r>
          </a:p>
          <a:p>
            <a:pPr lvl="2"/>
            <a:r>
              <a:t>Texte niveau 3</a:t>
            </a:r>
          </a:p>
          <a:p>
            <a:pPr lvl="3"/>
            <a:r>
              <a:t>Texte niveau 4</a:t>
            </a:r>
          </a:p>
          <a:p>
            <a:pPr lvl="4"/>
            <a:r>
              <a:t>Texte niveau 5</a:t>
            </a:r>
          </a:p>
        </p:txBody>
      </p:sp>
      <p:sp>
        <p:nvSpPr>
          <p:cNvPr id="3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aison">
    <p:spTree>
      <p:nvGrpSpPr>
        <p:cNvPr id="1" name=""/>
        <p:cNvGrpSpPr/>
        <p:nvPr/>
      </p:nvGrpSpPr>
      <p:grpSpPr>
        <a:xfrm>
          <a:off x="0" y="0"/>
          <a:ext cx="0" cy="0"/>
          <a:chOff x="0" y="0"/>
          <a:chExt cx="0" cy="0"/>
        </a:xfrm>
      </p:grpSpPr>
      <p:sp>
        <p:nvSpPr>
          <p:cNvPr id="44" name="Texte du titre"/>
          <p:cNvSpPr txBox="1"/>
          <p:nvPr>
            <p:ph type="title"/>
          </p:nvPr>
        </p:nvSpPr>
        <p:spPr>
          <a:xfrm>
            <a:off x="2339751" y="332656"/>
            <a:ext cx="5976665" cy="1080121"/>
          </a:xfrm>
          <a:prstGeom prst="rect">
            <a:avLst/>
          </a:prstGeom>
        </p:spPr>
        <p:txBody>
          <a:bodyPr/>
          <a:lstStyle/>
          <a:p>
            <a:pPr/>
            <a:r>
              <a:t>Texte du titre</a:t>
            </a:r>
          </a:p>
        </p:txBody>
      </p:sp>
      <p:sp>
        <p:nvSpPr>
          <p:cNvPr id="45" name="Texte niveau 1…"/>
          <p:cNvSpPr txBox="1"/>
          <p:nvPr>
            <p:ph type="body" sz="quarter" idx="1"/>
          </p:nvPr>
        </p:nvSpPr>
        <p:spPr>
          <a:xfrm>
            <a:off x="395536" y="1535112"/>
            <a:ext cx="4140001" cy="639763"/>
          </a:xfrm>
          <a:prstGeom prst="rect">
            <a:avLst/>
          </a:prstGeom>
        </p:spPr>
        <p:txBody>
          <a:bodyPr anchor="b"/>
          <a:lstStyle>
            <a:lvl1pPr marL="0" indent="0">
              <a:spcBef>
                <a:spcPts val="700"/>
              </a:spcBef>
              <a:buClrTx/>
              <a:buSzTx/>
              <a:buNone/>
              <a:defRPr b="1" sz="1600">
                <a:solidFill>
                  <a:srgbClr val="EA5285"/>
                </a:solidFill>
              </a:defRPr>
            </a:lvl1pPr>
            <a:lvl2pPr marL="0" indent="457200">
              <a:spcBef>
                <a:spcPts val="700"/>
              </a:spcBef>
              <a:buClrTx/>
              <a:buSzTx/>
              <a:buNone/>
              <a:defRPr b="1" sz="1600">
                <a:solidFill>
                  <a:srgbClr val="EA5285"/>
                </a:solidFill>
              </a:defRPr>
            </a:lvl2pPr>
            <a:lvl3pPr marL="0" indent="914400">
              <a:spcBef>
                <a:spcPts val="700"/>
              </a:spcBef>
              <a:buClrTx/>
              <a:buSzTx/>
              <a:buNone/>
              <a:defRPr b="1" sz="1600">
                <a:solidFill>
                  <a:srgbClr val="EA5285"/>
                </a:solidFill>
              </a:defRPr>
            </a:lvl3pPr>
            <a:lvl4pPr marL="0" indent="1371600">
              <a:spcBef>
                <a:spcPts val="700"/>
              </a:spcBef>
              <a:buClrTx/>
              <a:buSzTx/>
              <a:buNone/>
              <a:defRPr b="1" sz="1600">
                <a:solidFill>
                  <a:srgbClr val="EA5285"/>
                </a:solidFill>
              </a:defRPr>
            </a:lvl4pPr>
            <a:lvl5pPr marL="0" indent="1828800">
              <a:spcBef>
                <a:spcPts val="700"/>
              </a:spcBef>
              <a:buClrTx/>
              <a:buSzTx/>
              <a:buNone/>
              <a:defRPr b="1" sz="1600">
                <a:solidFill>
                  <a:srgbClr val="EA5285"/>
                </a:solidFill>
              </a:defRPr>
            </a:lvl5pPr>
          </a:lstStyle>
          <a:p>
            <a:pPr/>
            <a:r>
              <a:t>Texte niveau 1</a:t>
            </a:r>
          </a:p>
          <a:p>
            <a:pPr lvl="1"/>
            <a:r>
              <a:t>Texte niveau 2</a:t>
            </a:r>
          </a:p>
          <a:p>
            <a:pPr lvl="2"/>
            <a:r>
              <a:t>Texte niveau 3</a:t>
            </a:r>
          </a:p>
          <a:p>
            <a:pPr lvl="3"/>
            <a:r>
              <a:t>Texte niveau 4</a:t>
            </a:r>
          </a:p>
          <a:p>
            <a:pPr lvl="4"/>
            <a:r>
              <a:t>Texte niveau 5</a:t>
            </a:r>
          </a:p>
        </p:txBody>
      </p:sp>
      <p:sp>
        <p:nvSpPr>
          <p:cNvPr id="46" name="Espace réservé du texte 4"/>
          <p:cNvSpPr/>
          <p:nvPr>
            <p:ph type="body" sz="quarter" idx="13"/>
          </p:nvPr>
        </p:nvSpPr>
        <p:spPr>
          <a:xfrm>
            <a:off x="4644008" y="1535112"/>
            <a:ext cx="4140001" cy="639763"/>
          </a:xfrm>
          <a:prstGeom prst="rect">
            <a:avLst/>
          </a:prstGeom>
        </p:spPr>
        <p:txBody>
          <a:bodyPr anchor="b"/>
          <a:lstStyle/>
          <a:p>
            <a:pPr marL="0" indent="0">
              <a:spcBef>
                <a:spcPts val="700"/>
              </a:spcBef>
              <a:buClrTx/>
              <a:buSzTx/>
              <a:buNone/>
              <a:defRPr b="1" sz="1600">
                <a:solidFill>
                  <a:srgbClr val="EA5285"/>
                </a:solidFill>
              </a:defRPr>
            </a:pPr>
          </a:p>
        </p:txBody>
      </p:sp>
      <p:sp>
        <p:nvSpPr>
          <p:cNvPr id="4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seul">
    <p:spTree>
      <p:nvGrpSpPr>
        <p:cNvPr id="1" name=""/>
        <p:cNvGrpSpPr/>
        <p:nvPr/>
      </p:nvGrpSpPr>
      <p:grpSpPr>
        <a:xfrm>
          <a:off x="0" y="0"/>
          <a:ext cx="0" cy="0"/>
          <a:chOff x="0" y="0"/>
          <a:chExt cx="0" cy="0"/>
        </a:xfrm>
      </p:grpSpPr>
      <p:sp>
        <p:nvSpPr>
          <p:cNvPr id="54" name="Texte du titre"/>
          <p:cNvSpPr txBox="1"/>
          <p:nvPr>
            <p:ph type="title"/>
          </p:nvPr>
        </p:nvSpPr>
        <p:spPr>
          <a:prstGeom prst="rect">
            <a:avLst/>
          </a:prstGeom>
        </p:spPr>
        <p:txBody>
          <a:bodyPr/>
          <a:lstStyle/>
          <a:p>
            <a:pPr/>
            <a:r>
              <a:t>Texte du titre</a:t>
            </a:r>
          </a:p>
        </p:txBody>
      </p:sp>
      <p:sp>
        <p:nvSpPr>
          <p:cNvPr id="5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3">
            <a:lumOff val="44000"/>
          </a:schemeClr>
        </a:solidFill>
      </p:bgPr>
    </p:bg>
    <p:spTree>
      <p:nvGrpSpPr>
        <p:cNvPr id="1" name=""/>
        <p:cNvGrpSpPr/>
        <p:nvPr/>
      </p:nvGrpSpPr>
      <p:grpSpPr>
        <a:xfrm>
          <a:off x="0" y="0"/>
          <a:ext cx="0" cy="0"/>
          <a:chOff x="0" y="0"/>
          <a:chExt cx="0" cy="0"/>
        </a:xfrm>
      </p:grpSpPr>
      <p:sp>
        <p:nvSpPr>
          <p:cNvPr id="2" name="Rectangle 10"/>
          <p:cNvSpPr/>
          <p:nvPr/>
        </p:nvSpPr>
        <p:spPr>
          <a:xfrm>
            <a:off x="0" y="333375"/>
            <a:ext cx="9144000" cy="1079500"/>
          </a:xfrm>
          <a:prstGeom prst="rect">
            <a:avLst/>
          </a:prstGeom>
          <a:solidFill>
            <a:srgbClr val="005F89"/>
          </a:solidFill>
          <a:ln w="12700">
            <a:miter lim="400000"/>
          </a:ln>
        </p:spPr>
        <p:txBody>
          <a:bodyPr lIns="45719" rIns="45719" anchor="ctr"/>
          <a:lstStyle/>
          <a:p>
            <a:pPr/>
          </a:p>
        </p:txBody>
      </p:sp>
      <p:sp>
        <p:nvSpPr>
          <p:cNvPr id="3" name="Rectangle 15"/>
          <p:cNvSpPr/>
          <p:nvPr/>
        </p:nvSpPr>
        <p:spPr>
          <a:xfrm>
            <a:off x="3175" y="6245224"/>
            <a:ext cx="9140825" cy="287340"/>
          </a:xfrm>
          <a:prstGeom prst="rect">
            <a:avLst/>
          </a:prstGeom>
          <a:solidFill>
            <a:srgbClr val="EA5285"/>
          </a:solidFill>
          <a:ln w="12700">
            <a:miter lim="400000"/>
          </a:ln>
        </p:spPr>
        <p:txBody>
          <a:bodyPr lIns="45719" rIns="45719" anchor="ctr"/>
          <a:lstStyle/>
          <a:p>
            <a:pPr/>
          </a:p>
        </p:txBody>
      </p:sp>
      <p:pic>
        <p:nvPicPr>
          <p:cNvPr id="4" name="Image 2" descr="Image 2"/>
          <p:cNvPicPr>
            <a:picLocks noChangeAspect="1"/>
          </p:cNvPicPr>
          <p:nvPr/>
        </p:nvPicPr>
        <p:blipFill>
          <a:blip r:embed="rId2">
            <a:extLst/>
          </a:blip>
          <a:stretch>
            <a:fillRect/>
          </a:stretch>
        </p:blipFill>
        <p:spPr>
          <a:xfrm>
            <a:off x="211138" y="588962"/>
            <a:ext cx="2160587" cy="666751"/>
          </a:xfrm>
          <a:prstGeom prst="rect">
            <a:avLst/>
          </a:prstGeom>
          <a:ln w="12700">
            <a:miter lim="400000"/>
          </a:ln>
        </p:spPr>
      </p:pic>
      <p:sp>
        <p:nvSpPr>
          <p:cNvPr id="5" name="Texte du titre"/>
          <p:cNvSpPr txBox="1"/>
          <p:nvPr>
            <p:ph type="title"/>
          </p:nvPr>
        </p:nvSpPr>
        <p:spPr>
          <a:xfrm>
            <a:off x="2371725" y="341313"/>
            <a:ext cx="6592889" cy="10795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Texte du titre</a:t>
            </a:r>
          </a:p>
        </p:txBody>
      </p:sp>
      <p:sp>
        <p:nvSpPr>
          <p:cNvPr id="6" name="Texte niveau 1…"/>
          <p:cNvSpPr txBox="1"/>
          <p:nvPr>
            <p:ph type="body" idx="1"/>
          </p:nvPr>
        </p:nvSpPr>
        <p:spPr>
          <a:xfrm>
            <a:off x="755576" y="1772816"/>
            <a:ext cx="7558162" cy="432001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7" name="Numéro de diapositive"/>
          <p:cNvSpPr txBox="1"/>
          <p:nvPr>
            <p:ph type="sldNum" sz="quarter" idx="2"/>
          </p:nvPr>
        </p:nvSpPr>
        <p:spPr>
          <a:xfrm>
            <a:off x="8690958" y="6245225"/>
            <a:ext cx="273656" cy="264255"/>
          </a:xfrm>
          <a:prstGeom prst="rect">
            <a:avLst/>
          </a:prstGeom>
          <a:ln w="12700">
            <a:miter lim="400000"/>
          </a:ln>
        </p:spPr>
        <p:txBody>
          <a:bodyPr wrap="none" lIns="45719" rIns="45719">
            <a:spAutoFit/>
          </a:bodyPr>
          <a:lstStyle>
            <a:lvl1pPr algn="r">
              <a:defRPr b="1" sz="1200">
                <a:solidFill>
                  <a:schemeClr val="accent3">
                    <a:lumOff val="44000"/>
                  </a:schemeClr>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transition xmlns:p14="http://schemas.microsoft.com/office/powerpoint/2010/main" spd="med" advClick="1"/>
  <p:txStyles>
    <p:titleStyle>
      <a:lvl1pPr marL="0" marR="0" indent="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1pPr>
      <a:lvl2pPr marL="0" marR="0" indent="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2pPr>
      <a:lvl3pPr marL="0" marR="0" indent="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3pPr>
      <a:lvl4pPr marL="0" marR="0" indent="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4pPr>
      <a:lvl5pPr marL="0" marR="0" indent="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5pPr>
      <a:lvl6pPr marL="0" marR="0" indent="45720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6pPr>
      <a:lvl7pPr marL="0" marR="0" indent="91440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7pPr>
      <a:lvl8pPr marL="0" marR="0" indent="137160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8pPr>
      <a:lvl9pPr marL="0" marR="0" indent="1828800" algn="r" defTabSz="914400" rtl="0" latinLnBrk="0">
        <a:lnSpc>
          <a:spcPct val="100000"/>
        </a:lnSpc>
        <a:spcBef>
          <a:spcPts val="0"/>
        </a:spcBef>
        <a:spcAft>
          <a:spcPts val="0"/>
        </a:spcAft>
        <a:buClrTx/>
        <a:buSzTx/>
        <a:buFontTx/>
        <a:buNone/>
        <a:tabLst/>
        <a:defRPr b="1" baseline="0" cap="none" i="0" spc="0" strike="noStrike" sz="2400" u="none">
          <a:ln>
            <a:noFill/>
          </a:ln>
          <a:solidFill>
            <a:schemeClr val="accent3">
              <a:lumOff val="44000"/>
            </a:schemeClr>
          </a:solidFill>
          <a:uFillTx/>
          <a:latin typeface="+mj-lt"/>
          <a:ea typeface="+mj-ea"/>
          <a:cs typeface="+mj-cs"/>
          <a:sym typeface="Arial"/>
        </a:defRPr>
      </a:lvl9pPr>
    </p:titleStyle>
    <p:bodyStyle>
      <a:lvl1pPr marL="342900" marR="0" indent="-342900"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1pPr>
      <a:lvl2pPr marL="778668" marR="0" indent="-321468"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2pPr>
      <a:lvl3pPr marL="1208314" marR="0" indent="-293914"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3pPr>
      <a:lvl4pPr marL="1714500" marR="0" indent="-342900"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4pPr>
      <a:lvl5pPr marL="2034539" marR="0" indent="-205739"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5pPr>
      <a:lvl6pPr marL="2491739" marR="0" indent="-205739"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6pPr>
      <a:lvl7pPr marL="2948939" marR="0" indent="-205739"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7pPr>
      <a:lvl8pPr marL="3406140" marR="0" indent="-205740"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8pPr>
      <a:lvl9pPr marL="3863340" marR="0" indent="-205740" algn="l" defTabSz="914400" rtl="0" latinLnBrk="0">
        <a:lnSpc>
          <a:spcPct val="100000"/>
        </a:lnSpc>
        <a:spcBef>
          <a:spcPts val="800"/>
        </a:spcBef>
        <a:spcAft>
          <a:spcPts val="0"/>
        </a:spcAft>
        <a:buClr>
          <a:srgbClr val="EA5285"/>
        </a:buClr>
        <a:buSzPct val="100000"/>
        <a:buFontTx/>
        <a:buChar char="»"/>
        <a:tabLst/>
        <a:defRPr b="0" baseline="0" cap="none" i="0" spc="0" strike="noStrike" sz="1800" u="none">
          <a:ln>
            <a:noFill/>
          </a:ln>
          <a:solidFill>
            <a:srgbClr val="005F89"/>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b="1" baseline="0" cap="none" i="0" spc="0" strike="noStrike" sz="1200" u="none">
          <a:ln>
            <a:noFill/>
          </a:ln>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Rectangle 3"/>
          <p:cNvSpPr txBox="1"/>
          <p:nvPr>
            <p:ph type="body" sz="half" idx="1"/>
          </p:nvPr>
        </p:nvSpPr>
        <p:spPr>
          <a:xfrm>
            <a:off x="0" y="2276475"/>
            <a:ext cx="9144000" cy="2736850"/>
          </a:xfrm>
          <a:prstGeom prst="rect">
            <a:avLst/>
          </a:prstGeom>
        </p:spPr>
        <p:txBody>
          <a:bodyPr/>
          <a:lstStyle/>
          <a:p>
            <a:pPr/>
            <a:r>
              <a:t>Bois le Roi</a:t>
            </a:r>
          </a:p>
          <a:p>
            <a:pPr/>
            <a:r>
              <a:t>Programme architectural</a:t>
            </a:r>
          </a:p>
        </p:txBody>
      </p:sp>
      <p:sp>
        <p:nvSpPr>
          <p:cNvPr id="65" name="Rectangle 6"/>
          <p:cNvSpPr txBox="1"/>
          <p:nvPr>
            <p:ph type="sldNum" sz="quarter" idx="2"/>
          </p:nvPr>
        </p:nvSpPr>
        <p:spPr>
          <a:xfrm>
            <a:off x="8661415" y="6237287"/>
            <a:ext cx="188899" cy="26425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Rectangle 2"/>
          <p:cNvSpPr txBox="1"/>
          <p:nvPr>
            <p:ph type="title"/>
          </p:nvPr>
        </p:nvSpPr>
        <p:spPr>
          <a:xfrm>
            <a:off x="2371725" y="341313"/>
            <a:ext cx="6592888" cy="1079501"/>
          </a:xfrm>
          <a:prstGeom prst="rect">
            <a:avLst/>
          </a:prstGeom>
        </p:spPr>
        <p:txBody>
          <a:bodyPr/>
          <a:lstStyle/>
          <a:p>
            <a:pPr/>
            <a:r>
              <a:t>Description / Finition</a:t>
            </a:r>
            <a:br/>
            <a:r>
              <a:t>Pôle dentaire</a:t>
            </a:r>
          </a:p>
        </p:txBody>
      </p:sp>
      <p:sp>
        <p:nvSpPr>
          <p:cNvPr id="159"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pic>
        <p:nvPicPr>
          <p:cNvPr id="160" name="Image 1" descr="Image 1"/>
          <p:cNvPicPr>
            <a:picLocks noChangeAspect="1"/>
          </p:cNvPicPr>
          <p:nvPr/>
        </p:nvPicPr>
        <p:blipFill>
          <a:blip r:embed="rId3">
            <a:extLst/>
          </a:blip>
          <a:stretch>
            <a:fillRect/>
          </a:stretch>
        </p:blipFill>
        <p:spPr>
          <a:xfrm>
            <a:off x="2721471" y="1572292"/>
            <a:ext cx="6262533" cy="4521453"/>
          </a:xfrm>
          <a:prstGeom prst="rect">
            <a:avLst/>
          </a:prstGeom>
          <a:ln w="12700">
            <a:miter lim="400000"/>
          </a:ln>
        </p:spPr>
      </p:pic>
      <p:sp>
        <p:nvSpPr>
          <p:cNvPr id="161" name="Rectangle 3"/>
          <p:cNvSpPr txBox="1"/>
          <p:nvPr/>
        </p:nvSpPr>
        <p:spPr>
          <a:xfrm>
            <a:off x="395535" y="1628800"/>
            <a:ext cx="2304258" cy="9937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a:solidFill>
                  <a:srgbClr val="005F89"/>
                </a:solidFill>
              </a:defRPr>
            </a:lvl1pPr>
          </a:lstStyle>
          <a:p>
            <a:pPr/>
            <a:r>
              <a:t>Plan indicatif pour 120 m² (pièce jointe)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Rectangle 2"/>
          <p:cNvSpPr txBox="1"/>
          <p:nvPr>
            <p:ph type="title"/>
          </p:nvPr>
        </p:nvSpPr>
        <p:spPr>
          <a:xfrm>
            <a:off x="2371725" y="341313"/>
            <a:ext cx="6592888" cy="1079501"/>
          </a:xfrm>
          <a:prstGeom prst="rect">
            <a:avLst/>
          </a:prstGeom>
        </p:spPr>
        <p:txBody>
          <a:bodyPr/>
          <a:lstStyle/>
          <a:p>
            <a:pPr/>
            <a:r>
              <a:t>Description / Finition</a:t>
            </a:r>
            <a:br/>
            <a:r>
              <a:t>Pôle dentaire</a:t>
            </a:r>
          </a:p>
        </p:txBody>
      </p:sp>
      <p:sp>
        <p:nvSpPr>
          <p:cNvPr id="166" name="Espace réservé du numéro de diapositive 4"/>
          <p:cNvSpPr txBox="1"/>
          <p:nvPr>
            <p:ph type="sldNum" sz="quarter" idx="2"/>
          </p:nvPr>
        </p:nvSpPr>
        <p:spPr>
          <a:xfrm>
            <a:off x="8566314" y="6245224"/>
            <a:ext cx="398300"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167" name="Rectangle 2"/>
          <p:cNvSpPr txBox="1"/>
          <p:nvPr/>
        </p:nvSpPr>
        <p:spPr>
          <a:xfrm>
            <a:off x="539551" y="1693380"/>
            <a:ext cx="8280922" cy="3785758"/>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spcBef>
                <a:spcPts val="800"/>
              </a:spcBef>
              <a:defRPr b="1">
                <a:solidFill>
                  <a:srgbClr val="005F89"/>
                </a:solidFill>
              </a:defRPr>
            </a:pPr>
            <a:r>
              <a:t>Option à 200 m²</a:t>
            </a:r>
          </a:p>
          <a:p>
            <a:pPr>
              <a:spcBef>
                <a:spcPts val="800"/>
              </a:spcBef>
              <a:defRPr>
                <a:solidFill>
                  <a:srgbClr val="005F89"/>
                </a:solidFill>
              </a:defRPr>
            </a:pPr>
            <a:r>
              <a:t>Cabinet pouvant accueillir 4 praticiens (configuration 2 associés et 2 collaborateurs) avec les caractéristiques suivantes:</a:t>
            </a:r>
          </a:p>
          <a:p>
            <a:pPr>
              <a:spcBef>
                <a:spcPts val="800"/>
              </a:spcBef>
              <a:defRPr>
                <a:solidFill>
                  <a:srgbClr val="005F89"/>
                </a:solidFill>
              </a:defRPr>
            </a:pPr>
            <a:r>
              <a:t>1) Un espace bureau praticien salle de soin 1 plus grand (+ 7 m²)</a:t>
            </a:r>
          </a:p>
          <a:p>
            <a:pPr>
              <a:spcBef>
                <a:spcPts val="800"/>
              </a:spcBef>
              <a:defRPr>
                <a:solidFill>
                  <a:srgbClr val="005F89"/>
                </a:solidFill>
              </a:defRPr>
            </a:pPr>
            <a:r>
              <a:t>2) Un deuxième espace bureau + salle de soin (3ème) identique au précédent pour intégrer un associé (+ 25 m²)</a:t>
            </a:r>
          </a:p>
          <a:p>
            <a:pPr>
              <a:spcBef>
                <a:spcPts val="800"/>
              </a:spcBef>
              <a:defRPr>
                <a:solidFill>
                  <a:srgbClr val="005F89"/>
                </a:solidFill>
              </a:defRPr>
            </a:pPr>
            <a:r>
              <a:t>3) Une salle de soin 4 identique à la salle de soin 2 du plan (+ 12 m²) pour les collaborateurs.</a:t>
            </a:r>
          </a:p>
          <a:p>
            <a:pPr>
              <a:spcBef>
                <a:spcPts val="800"/>
              </a:spcBef>
              <a:defRPr>
                <a:solidFill>
                  <a:srgbClr val="005F89"/>
                </a:solidFill>
              </a:defRPr>
            </a:pPr>
            <a:r>
              <a:t>4) Une salle de repos vestiaire un peu plus grande + douche (+ 10 m²)</a:t>
            </a:r>
          </a:p>
          <a:p>
            <a:pPr>
              <a:spcBef>
                <a:spcPts val="800"/>
              </a:spcBef>
              <a:defRPr>
                <a:solidFill>
                  <a:srgbClr val="005F89"/>
                </a:solidFill>
              </a:defRPr>
            </a:pPr>
            <a:r>
              <a:t>5) Une salle d'attente plus grande (+ 6 m²)</a:t>
            </a:r>
          </a:p>
          <a:p>
            <a:pPr>
              <a:spcBef>
                <a:spcPts val="800"/>
              </a:spcBef>
              <a:defRPr>
                <a:solidFill>
                  <a:srgbClr val="005F89"/>
                </a:solidFill>
              </a:defRPr>
            </a:pPr>
            <a:r>
              <a:t>6) Un laboratoire plus grand  (+ 10 m²)</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Rectangle 2"/>
          <p:cNvSpPr txBox="1"/>
          <p:nvPr>
            <p:ph type="title"/>
          </p:nvPr>
        </p:nvSpPr>
        <p:spPr>
          <a:xfrm>
            <a:off x="2371725" y="341313"/>
            <a:ext cx="6592888" cy="1079501"/>
          </a:xfrm>
          <a:prstGeom prst="rect">
            <a:avLst/>
          </a:prstGeom>
        </p:spPr>
        <p:txBody>
          <a:bodyPr/>
          <a:lstStyle/>
          <a:p>
            <a:pPr/>
            <a:r>
              <a:t>Programme architectural</a:t>
            </a:r>
          </a:p>
        </p:txBody>
      </p:sp>
      <p:sp>
        <p:nvSpPr>
          <p:cNvPr id="170" name="Rectangle 3"/>
          <p:cNvSpPr txBox="1"/>
          <p:nvPr>
            <p:ph type="body" sz="quarter" idx="1"/>
          </p:nvPr>
        </p:nvSpPr>
        <p:spPr>
          <a:xfrm>
            <a:off x="395535" y="3212975"/>
            <a:ext cx="8424938" cy="792089"/>
          </a:xfrm>
          <a:prstGeom prst="rect">
            <a:avLst/>
          </a:prstGeom>
        </p:spPr>
        <p:txBody>
          <a:bodyPr/>
          <a:lstStyle>
            <a:lvl1pPr marL="0" indent="0" algn="ctr">
              <a:spcBef>
                <a:spcPts val="1900"/>
              </a:spcBef>
              <a:buSzTx/>
              <a:buFont typeface="Wingdings"/>
              <a:buNone/>
              <a:defRPr b="1" sz="4000"/>
            </a:lvl1pPr>
          </a:lstStyle>
          <a:p>
            <a:pPr/>
            <a:r>
              <a:t>Pôle médical</a:t>
            </a:r>
          </a:p>
        </p:txBody>
      </p:sp>
      <p:sp>
        <p:nvSpPr>
          <p:cNvPr id="171"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Rectangle 2"/>
          <p:cNvSpPr txBox="1"/>
          <p:nvPr>
            <p:ph type="title"/>
          </p:nvPr>
        </p:nvSpPr>
        <p:spPr>
          <a:xfrm>
            <a:off x="2371725" y="341313"/>
            <a:ext cx="6592888" cy="1079501"/>
          </a:xfrm>
          <a:prstGeom prst="rect">
            <a:avLst/>
          </a:prstGeom>
        </p:spPr>
        <p:txBody>
          <a:bodyPr/>
          <a:lstStyle/>
          <a:p>
            <a:pPr/>
            <a:r>
              <a:t>Description / Finition</a:t>
            </a:r>
            <a:br/>
            <a:r>
              <a:t>Pôle médical généralistes et spécialistes</a:t>
            </a:r>
          </a:p>
        </p:txBody>
      </p:sp>
      <p:sp>
        <p:nvSpPr>
          <p:cNvPr id="174"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175" name="Rectangle 3"/>
          <p:cNvSpPr txBox="1"/>
          <p:nvPr/>
        </p:nvSpPr>
        <p:spPr>
          <a:xfrm>
            <a:off x="395535" y="1628800"/>
            <a:ext cx="8424938" cy="38304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800"/>
              </a:spcBef>
              <a:defRPr>
                <a:solidFill>
                  <a:srgbClr val="005F89"/>
                </a:solidFill>
              </a:defRPr>
            </a:pPr>
            <a:r>
              <a:t>Ce pôle regroupe </a:t>
            </a:r>
          </a:p>
          <a:p>
            <a:pPr marL="342900" indent="-342900" algn="just">
              <a:spcBef>
                <a:spcPts val="1400"/>
              </a:spcBef>
              <a:buClr>
                <a:srgbClr val="EA5285"/>
              </a:buClr>
              <a:buSzPct val="100000"/>
              <a:buChar char="❍"/>
              <a:defRPr>
                <a:solidFill>
                  <a:srgbClr val="005F89"/>
                </a:solidFill>
              </a:defRPr>
            </a:pPr>
            <a:r>
              <a:t>4 cabinets permanents de médecine générale de 20 m² chacun</a:t>
            </a:r>
          </a:p>
          <a:p>
            <a:pPr lvl="1" marL="742950" indent="-285750" algn="just">
              <a:spcBef>
                <a:spcPts val="1400"/>
              </a:spcBef>
              <a:buClr>
                <a:srgbClr val="EA5285"/>
              </a:buClr>
              <a:buSzPct val="100000"/>
              <a:buChar char="•"/>
              <a:defRPr sz="1600">
                <a:solidFill>
                  <a:srgbClr val="005F89"/>
                </a:solidFill>
              </a:defRPr>
            </a:pPr>
            <a:r>
              <a:t>Accès direct sur l’extérieur pour chaque cabinet permanent</a:t>
            </a:r>
          </a:p>
          <a:p>
            <a:pPr lvl="1" marL="742950" indent="-285750" algn="just">
              <a:spcBef>
                <a:spcPts val="1400"/>
              </a:spcBef>
              <a:buClr>
                <a:srgbClr val="EA5285"/>
              </a:buClr>
              <a:buSzPct val="100000"/>
              <a:buChar char="•"/>
              <a:defRPr sz="1600">
                <a:solidFill>
                  <a:srgbClr val="005F89"/>
                </a:solidFill>
              </a:defRPr>
            </a:pPr>
            <a:r>
              <a:t>Aménagement de chaque cabinet en deux espaces consultation et soins</a:t>
            </a:r>
          </a:p>
          <a:p>
            <a:pPr lvl="2" marL="1143000" indent="-228600" algn="just">
              <a:spcBef>
                <a:spcPts val="1400"/>
              </a:spcBef>
              <a:buClr>
                <a:srgbClr val="EA5285"/>
              </a:buClr>
              <a:buSzPct val="100000"/>
              <a:buChar char="➢"/>
              <a:defRPr sz="1400">
                <a:solidFill>
                  <a:srgbClr val="005F89"/>
                </a:solidFill>
              </a:defRPr>
            </a:pPr>
            <a:r>
              <a:t>Espace soins avec paillasse, point d’eau et table d’examen</a:t>
            </a:r>
          </a:p>
          <a:p>
            <a:pPr lvl="2" marL="1143000" indent="-228600" algn="just">
              <a:spcBef>
                <a:spcPts val="1400"/>
              </a:spcBef>
              <a:buClr>
                <a:srgbClr val="EA5285"/>
              </a:buClr>
              <a:buSzPct val="100000"/>
              <a:buChar char="➢"/>
              <a:defRPr sz="1400">
                <a:solidFill>
                  <a:srgbClr val="005F89"/>
                </a:solidFill>
              </a:defRPr>
            </a:pPr>
            <a:r>
              <a:t>Espace consultation avec bureau , une chaise praticien, deux chaises patients</a:t>
            </a:r>
          </a:p>
          <a:p>
            <a:pPr lvl="1" marL="742950" indent="-285750" algn="just">
              <a:spcBef>
                <a:spcPts val="1400"/>
              </a:spcBef>
              <a:buClr>
                <a:srgbClr val="EA5285"/>
              </a:buClr>
              <a:buSzPct val="100000"/>
              <a:buChar char="•"/>
              <a:defRPr sz="1600">
                <a:solidFill>
                  <a:srgbClr val="005F89"/>
                </a:solidFill>
              </a:defRPr>
            </a:pPr>
            <a:r>
              <a:t>Livraison complète sans mobilier</a:t>
            </a:r>
          </a:p>
          <a:p>
            <a:pPr marL="342900" indent="-342900" algn="just">
              <a:spcBef>
                <a:spcPts val="1400"/>
              </a:spcBef>
              <a:buClr>
                <a:srgbClr val="EA5285"/>
              </a:buClr>
              <a:buSzPct val="100000"/>
              <a:buChar char="❍"/>
              <a:defRPr>
                <a:solidFill>
                  <a:srgbClr val="005F89"/>
                </a:solidFill>
              </a:defRPr>
            </a:pPr>
            <a:r>
              <a:t>Un cabinet infirmier / salle de soins de 20 m²</a:t>
            </a:r>
          </a:p>
          <a:p>
            <a:pPr algn="just">
              <a:spcBef>
                <a:spcPts val="1400"/>
              </a:spcBef>
              <a:defRPr>
                <a:solidFill>
                  <a:srgbClr val="005F89"/>
                </a:solidFill>
              </a:defRPr>
            </a:pPr>
            <a:r>
              <a:t>Un accès indépendant pour les patients à ce pôle, donnant directement sur l’accueil.</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Rectangle 2"/>
          <p:cNvSpPr txBox="1"/>
          <p:nvPr>
            <p:ph type="title"/>
          </p:nvPr>
        </p:nvSpPr>
        <p:spPr>
          <a:xfrm>
            <a:off x="2371725" y="341313"/>
            <a:ext cx="6592888" cy="1079501"/>
          </a:xfrm>
          <a:prstGeom prst="rect">
            <a:avLst/>
          </a:prstGeom>
        </p:spPr>
        <p:txBody>
          <a:bodyPr/>
          <a:lstStyle/>
          <a:p>
            <a:pPr/>
            <a:r>
              <a:t>Description / Finition</a:t>
            </a:r>
            <a:br/>
            <a:r>
              <a:t>Pôle médical généralistes et infirmiers</a:t>
            </a:r>
          </a:p>
        </p:txBody>
      </p:sp>
      <p:sp>
        <p:nvSpPr>
          <p:cNvPr id="178"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179" name="Rectangle à coins arrondis 3"/>
          <p:cNvSpPr/>
          <p:nvPr/>
        </p:nvSpPr>
        <p:spPr>
          <a:xfrm>
            <a:off x="467543" y="1628799"/>
            <a:ext cx="8424938" cy="4248474"/>
          </a:xfrm>
          <a:prstGeom prst="roundRect">
            <a:avLst>
              <a:gd name="adj" fmla="val 16667"/>
            </a:avLst>
          </a:prstGeom>
          <a:ln w="25400">
            <a:solidFill>
              <a:srgbClr val="005F89"/>
            </a:solidFill>
          </a:ln>
        </p:spPr>
        <p:txBody>
          <a:bodyPr lIns="45719" rIns="45719" anchor="ctr"/>
          <a:lstStyle/>
          <a:p>
            <a:pPr algn="ctr">
              <a:defRPr>
                <a:solidFill>
                  <a:schemeClr val="accent3">
                    <a:lumOff val="44000"/>
                  </a:schemeClr>
                </a:solidFill>
              </a:defRPr>
            </a:pPr>
          </a:p>
        </p:txBody>
      </p:sp>
      <p:grpSp>
        <p:nvGrpSpPr>
          <p:cNvPr id="182" name="Rectangle à coins arrondis 4"/>
          <p:cNvGrpSpPr/>
          <p:nvPr/>
        </p:nvGrpSpPr>
        <p:grpSpPr>
          <a:xfrm>
            <a:off x="899591" y="1844824"/>
            <a:ext cx="7560842" cy="504057"/>
            <a:chOff x="0" y="0"/>
            <a:chExt cx="7560840" cy="504056"/>
          </a:xfrm>
        </p:grpSpPr>
        <p:sp>
          <p:nvSpPr>
            <p:cNvPr id="180" name="Rectangle aux angles arrondis"/>
            <p:cNvSpPr/>
            <p:nvPr/>
          </p:nvSpPr>
          <p:spPr>
            <a:xfrm>
              <a:off x="0" y="0"/>
              <a:ext cx="7560841" cy="504057"/>
            </a:xfrm>
            <a:prstGeom prst="roundRect">
              <a:avLst>
                <a:gd name="adj" fmla="val 16667"/>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81" name="Pôle médecine + espaces communs : 235 m² environ"/>
            <p:cNvSpPr txBox="1"/>
            <p:nvPr/>
          </p:nvSpPr>
          <p:spPr>
            <a:xfrm>
              <a:off x="24605" y="76697"/>
              <a:ext cx="7511630"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solidFill>
                    <a:srgbClr val="005F89"/>
                  </a:solidFill>
                </a:defRPr>
              </a:lvl1pPr>
            </a:lstStyle>
            <a:p>
              <a:pPr/>
              <a:r>
                <a:t>Pôle médecine + espaces communs : 235 m² environ</a:t>
              </a:r>
            </a:p>
          </p:txBody>
        </p:sp>
      </p:grpSp>
      <p:grpSp>
        <p:nvGrpSpPr>
          <p:cNvPr id="185" name="Ellipse 5"/>
          <p:cNvGrpSpPr/>
          <p:nvPr/>
        </p:nvGrpSpPr>
        <p:grpSpPr>
          <a:xfrm>
            <a:off x="971599" y="2508849"/>
            <a:ext cx="1296146" cy="822321"/>
            <a:chOff x="0" y="0"/>
            <a:chExt cx="1296144" cy="822320"/>
          </a:xfrm>
        </p:grpSpPr>
        <p:sp>
          <p:nvSpPr>
            <p:cNvPr id="183" name="Ovale"/>
            <p:cNvSpPr/>
            <p:nvPr/>
          </p:nvSpPr>
          <p:spPr>
            <a:xfrm>
              <a:off x="-1" y="-1"/>
              <a:ext cx="1296146" cy="822322"/>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84" name="Accueil 10 à 15 m²"/>
            <p:cNvSpPr txBox="1"/>
            <p:nvPr/>
          </p:nvSpPr>
          <p:spPr>
            <a:xfrm>
              <a:off x="189816" y="165147"/>
              <a:ext cx="916512" cy="4920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Accueil 10 à 15 m²</a:t>
              </a:r>
            </a:p>
          </p:txBody>
        </p:sp>
      </p:grpSp>
      <p:grpSp>
        <p:nvGrpSpPr>
          <p:cNvPr id="188" name="Ellipse 12"/>
          <p:cNvGrpSpPr/>
          <p:nvPr/>
        </p:nvGrpSpPr>
        <p:grpSpPr>
          <a:xfrm>
            <a:off x="2483767" y="2508849"/>
            <a:ext cx="3168353" cy="792089"/>
            <a:chOff x="0" y="0"/>
            <a:chExt cx="3168351" cy="792087"/>
          </a:xfrm>
        </p:grpSpPr>
        <p:sp>
          <p:nvSpPr>
            <p:cNvPr id="186" name="Ovale"/>
            <p:cNvSpPr/>
            <p:nvPr/>
          </p:nvSpPr>
          <p:spPr>
            <a:xfrm>
              <a:off x="0" y="0"/>
              <a:ext cx="3168352"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87" name="2 salles d’attente closes,  capacité de 12 places assises 2 x 15 m²"/>
            <p:cNvSpPr txBox="1"/>
            <p:nvPr/>
          </p:nvSpPr>
          <p:spPr>
            <a:xfrm>
              <a:off x="463993" y="48432"/>
              <a:ext cx="2240366" cy="6952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2 salles d’attente closes,  capacité de 12 places assises 2 x 15 m²</a:t>
              </a:r>
            </a:p>
          </p:txBody>
        </p:sp>
      </p:grpSp>
      <p:grpSp>
        <p:nvGrpSpPr>
          <p:cNvPr id="191" name="Ellipse 13"/>
          <p:cNvGrpSpPr/>
          <p:nvPr/>
        </p:nvGrpSpPr>
        <p:grpSpPr>
          <a:xfrm>
            <a:off x="5863599" y="2539082"/>
            <a:ext cx="2884865" cy="822321"/>
            <a:chOff x="0" y="0"/>
            <a:chExt cx="2884864" cy="822320"/>
          </a:xfrm>
        </p:grpSpPr>
        <p:sp>
          <p:nvSpPr>
            <p:cNvPr id="189" name="Ovale"/>
            <p:cNvSpPr/>
            <p:nvPr/>
          </p:nvSpPr>
          <p:spPr>
            <a:xfrm>
              <a:off x="-1" y="-1"/>
              <a:ext cx="2884866" cy="822322"/>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90" name="1 sanitaire public h/f PMR + change bébé 10 m²"/>
            <p:cNvSpPr txBox="1"/>
            <p:nvPr/>
          </p:nvSpPr>
          <p:spPr>
            <a:xfrm>
              <a:off x="422478" y="63547"/>
              <a:ext cx="2039908" cy="6952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1 sanitaire public h/f PMR + change bébé 10 m²</a:t>
              </a:r>
            </a:p>
          </p:txBody>
        </p:sp>
      </p:grpSp>
      <p:grpSp>
        <p:nvGrpSpPr>
          <p:cNvPr id="194" name="Rectangle à coins arrondis 7"/>
          <p:cNvGrpSpPr/>
          <p:nvPr/>
        </p:nvGrpSpPr>
        <p:grpSpPr>
          <a:xfrm>
            <a:off x="899591" y="4555309"/>
            <a:ext cx="1944218" cy="504057"/>
            <a:chOff x="0" y="0"/>
            <a:chExt cx="1944216" cy="504056"/>
          </a:xfrm>
        </p:grpSpPr>
        <p:sp>
          <p:nvSpPr>
            <p:cNvPr id="192"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93" name="Cabinets de médecine générale"/>
            <p:cNvSpPr txBox="1"/>
            <p:nvPr/>
          </p:nvSpPr>
          <p:spPr>
            <a:xfrm>
              <a:off x="24605" y="6016"/>
              <a:ext cx="1895006"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Cabinets de médecine générale</a:t>
              </a:r>
            </a:p>
          </p:txBody>
        </p:sp>
      </p:grpSp>
      <p:grpSp>
        <p:nvGrpSpPr>
          <p:cNvPr id="197" name="Rectangle à coins arrondis 15"/>
          <p:cNvGrpSpPr/>
          <p:nvPr/>
        </p:nvGrpSpPr>
        <p:grpSpPr>
          <a:xfrm>
            <a:off x="899591" y="5174407"/>
            <a:ext cx="1944218" cy="504057"/>
            <a:chOff x="0" y="0"/>
            <a:chExt cx="1944216" cy="504056"/>
          </a:xfrm>
        </p:grpSpPr>
        <p:sp>
          <p:nvSpPr>
            <p:cNvPr id="195"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96" name="Cabinet infirmier / salle de soins"/>
            <p:cNvSpPr txBox="1"/>
            <p:nvPr/>
          </p:nvSpPr>
          <p:spPr>
            <a:xfrm>
              <a:off x="24605" y="6016"/>
              <a:ext cx="1895006"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Cabinet infirmier / salle de soins</a:t>
              </a:r>
            </a:p>
          </p:txBody>
        </p:sp>
      </p:grpSp>
      <p:grpSp>
        <p:nvGrpSpPr>
          <p:cNvPr id="200" name="Rectangle à coins arrondis 16"/>
          <p:cNvGrpSpPr/>
          <p:nvPr/>
        </p:nvGrpSpPr>
        <p:grpSpPr>
          <a:xfrm>
            <a:off x="3167844" y="4555309"/>
            <a:ext cx="828093" cy="504057"/>
            <a:chOff x="0" y="0"/>
            <a:chExt cx="828091" cy="504056"/>
          </a:xfrm>
        </p:grpSpPr>
        <p:sp>
          <p:nvSpPr>
            <p:cNvPr id="198"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99" name="4"/>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4</a:t>
              </a:r>
            </a:p>
          </p:txBody>
        </p:sp>
      </p:grpSp>
      <p:grpSp>
        <p:nvGrpSpPr>
          <p:cNvPr id="203" name="Rectangle à coins arrondis 17"/>
          <p:cNvGrpSpPr/>
          <p:nvPr/>
        </p:nvGrpSpPr>
        <p:grpSpPr>
          <a:xfrm>
            <a:off x="3167844" y="5174407"/>
            <a:ext cx="828093" cy="504057"/>
            <a:chOff x="0" y="0"/>
            <a:chExt cx="828091" cy="504056"/>
          </a:xfrm>
        </p:grpSpPr>
        <p:sp>
          <p:nvSpPr>
            <p:cNvPr id="201"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02"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206" name="Rectangle à coins arrondis 18"/>
          <p:cNvGrpSpPr/>
          <p:nvPr/>
        </p:nvGrpSpPr>
        <p:grpSpPr>
          <a:xfrm>
            <a:off x="4319971" y="4555309"/>
            <a:ext cx="1044117" cy="504057"/>
            <a:chOff x="0" y="0"/>
            <a:chExt cx="1044116" cy="504056"/>
          </a:xfrm>
        </p:grpSpPr>
        <p:sp>
          <p:nvSpPr>
            <p:cNvPr id="204"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05" name="80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80 m²</a:t>
              </a:r>
            </a:p>
          </p:txBody>
        </p:sp>
      </p:grpSp>
      <p:grpSp>
        <p:nvGrpSpPr>
          <p:cNvPr id="209" name="Rectangle à coins arrondis 19"/>
          <p:cNvGrpSpPr/>
          <p:nvPr/>
        </p:nvGrpSpPr>
        <p:grpSpPr>
          <a:xfrm>
            <a:off x="4319971" y="5163358"/>
            <a:ext cx="1044117" cy="504057"/>
            <a:chOff x="0" y="0"/>
            <a:chExt cx="1044116" cy="504056"/>
          </a:xfrm>
        </p:grpSpPr>
        <p:sp>
          <p:nvSpPr>
            <p:cNvPr id="207"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08" name="20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20 m²</a:t>
              </a:r>
            </a:p>
          </p:txBody>
        </p:sp>
      </p:grpSp>
      <p:sp>
        <p:nvSpPr>
          <p:cNvPr id="210" name="ZoneTexte 9"/>
          <p:cNvSpPr txBox="1"/>
          <p:nvPr/>
        </p:nvSpPr>
        <p:spPr>
          <a:xfrm>
            <a:off x="3167844" y="4112762"/>
            <a:ext cx="828093"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Effectif</a:t>
            </a:r>
          </a:p>
        </p:txBody>
      </p:sp>
      <p:sp>
        <p:nvSpPr>
          <p:cNvPr id="211" name="ZoneTexte 23"/>
          <p:cNvSpPr txBox="1"/>
          <p:nvPr/>
        </p:nvSpPr>
        <p:spPr>
          <a:xfrm>
            <a:off x="4319971" y="4112762"/>
            <a:ext cx="1044117"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Surface</a:t>
            </a:r>
          </a:p>
        </p:txBody>
      </p:sp>
      <p:grpSp>
        <p:nvGrpSpPr>
          <p:cNvPr id="214" name="Ellipse 25"/>
          <p:cNvGrpSpPr/>
          <p:nvPr/>
        </p:nvGrpSpPr>
        <p:grpSpPr>
          <a:xfrm>
            <a:off x="5863599" y="3633418"/>
            <a:ext cx="2884865" cy="856119"/>
            <a:chOff x="0" y="0"/>
            <a:chExt cx="2884864" cy="856117"/>
          </a:xfrm>
        </p:grpSpPr>
        <p:sp>
          <p:nvSpPr>
            <p:cNvPr id="212" name="Ovale"/>
            <p:cNvSpPr/>
            <p:nvPr/>
          </p:nvSpPr>
          <p:spPr>
            <a:xfrm>
              <a:off x="-1" y="0"/>
              <a:ext cx="2884866" cy="85611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213" name="1 Sanitaire privé h/f   10 m²…"/>
            <p:cNvSpPr txBox="1"/>
            <p:nvPr/>
          </p:nvSpPr>
          <p:spPr>
            <a:xfrm>
              <a:off x="422478" y="80447"/>
              <a:ext cx="2039908" cy="6952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1400">
                  <a:solidFill>
                    <a:schemeClr val="accent3">
                      <a:lumOff val="44000"/>
                    </a:schemeClr>
                  </a:solidFill>
                </a:defRPr>
              </a:pPr>
              <a:r>
                <a:t>1 Sanitaire privé h/f   10 m²</a:t>
              </a:r>
            </a:p>
            <a:p>
              <a:pPr algn="ctr">
                <a:defRPr sz="1400">
                  <a:solidFill>
                    <a:schemeClr val="accent3">
                      <a:lumOff val="44000"/>
                    </a:schemeClr>
                  </a:solidFill>
                </a:defRPr>
              </a:pPr>
              <a:r>
                <a:t>Local ménage 5 m²</a:t>
              </a:r>
            </a:p>
          </p:txBody>
        </p:sp>
      </p:grpSp>
      <p:grpSp>
        <p:nvGrpSpPr>
          <p:cNvPr id="217" name="Ellipse 29"/>
          <p:cNvGrpSpPr/>
          <p:nvPr/>
        </p:nvGrpSpPr>
        <p:grpSpPr>
          <a:xfrm>
            <a:off x="5868144" y="4697526"/>
            <a:ext cx="2884865" cy="792089"/>
            <a:chOff x="0" y="0"/>
            <a:chExt cx="2884864" cy="792087"/>
          </a:xfrm>
        </p:grpSpPr>
        <p:sp>
          <p:nvSpPr>
            <p:cNvPr id="215" name="Ovale"/>
            <p:cNvSpPr/>
            <p:nvPr/>
          </p:nvSpPr>
          <p:spPr>
            <a:xfrm>
              <a:off x="-1" y="0"/>
              <a:ext cx="2884866"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216" name="Salle de réunion + cuisine, capacité totale 25 places"/>
            <p:cNvSpPr txBox="1"/>
            <p:nvPr/>
          </p:nvSpPr>
          <p:spPr>
            <a:xfrm>
              <a:off x="422478" y="48432"/>
              <a:ext cx="2039908" cy="6952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Salle de réunion + cuisine, capacité totale 25 places</a:t>
              </a:r>
            </a:p>
          </p:txBody>
        </p:sp>
      </p:grpSp>
      <p:grpSp>
        <p:nvGrpSpPr>
          <p:cNvPr id="220" name="Ellipse 30"/>
          <p:cNvGrpSpPr/>
          <p:nvPr/>
        </p:nvGrpSpPr>
        <p:grpSpPr>
          <a:xfrm>
            <a:off x="971600" y="3436975"/>
            <a:ext cx="1584176" cy="792089"/>
            <a:chOff x="0" y="0"/>
            <a:chExt cx="1584175" cy="792087"/>
          </a:xfrm>
        </p:grpSpPr>
        <p:sp>
          <p:nvSpPr>
            <p:cNvPr id="218" name="Ovale"/>
            <p:cNvSpPr/>
            <p:nvPr/>
          </p:nvSpPr>
          <p:spPr>
            <a:xfrm>
              <a:off x="0" y="0"/>
              <a:ext cx="1584176"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219" name="Circulation…"/>
            <p:cNvSpPr txBox="1"/>
            <p:nvPr/>
          </p:nvSpPr>
          <p:spPr>
            <a:xfrm>
              <a:off x="231996" y="150032"/>
              <a:ext cx="1120184"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1400">
                  <a:solidFill>
                    <a:schemeClr val="accent3">
                      <a:lumOff val="44000"/>
                    </a:schemeClr>
                  </a:solidFill>
                </a:defRPr>
              </a:pPr>
              <a:r>
                <a:t>Circulation</a:t>
              </a:r>
            </a:p>
            <a:p>
              <a:pPr algn="ctr">
                <a:defRPr sz="1400">
                  <a:solidFill>
                    <a:schemeClr val="accent3">
                      <a:lumOff val="44000"/>
                    </a:schemeClr>
                  </a:solidFill>
                </a:defRPr>
              </a:pPr>
              <a:r>
                <a:t>30 m² env.</a:t>
              </a:r>
            </a:p>
          </p:txBody>
        </p:sp>
      </p:gr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Rectangle 2"/>
          <p:cNvSpPr txBox="1"/>
          <p:nvPr>
            <p:ph type="title"/>
          </p:nvPr>
        </p:nvSpPr>
        <p:spPr>
          <a:xfrm>
            <a:off x="2371725" y="341313"/>
            <a:ext cx="6592888" cy="1079501"/>
          </a:xfrm>
          <a:prstGeom prst="rect">
            <a:avLst/>
          </a:prstGeom>
        </p:spPr>
        <p:txBody>
          <a:bodyPr/>
          <a:lstStyle/>
          <a:p>
            <a:pPr/>
            <a:r>
              <a:t>Prescriptions techniques</a:t>
            </a:r>
            <a:br/>
            <a:r>
              <a:t>Pôle médical généralistes et spécialistes</a:t>
            </a:r>
          </a:p>
        </p:txBody>
      </p:sp>
      <p:sp>
        <p:nvSpPr>
          <p:cNvPr id="225"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26" name="Rectangle 3"/>
          <p:cNvSpPr txBox="1"/>
          <p:nvPr/>
        </p:nvSpPr>
        <p:spPr>
          <a:xfrm>
            <a:off x="395536" y="1628800"/>
            <a:ext cx="6912768" cy="352293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700"/>
              </a:spcBef>
              <a:defRPr b="1" sz="1600">
                <a:solidFill>
                  <a:srgbClr val="005F89"/>
                </a:solidFill>
              </a:defRPr>
            </a:pPr>
            <a:r>
              <a:t>Au sol toute surface : </a:t>
            </a:r>
            <a:r>
              <a:rPr b="0"/>
              <a:t>Sol PVC type U4P3 – forte densité, Gamme Gerflor </a:t>
            </a:r>
          </a:p>
          <a:p>
            <a:pPr>
              <a:spcBef>
                <a:spcPts val="700"/>
              </a:spcBef>
              <a:defRPr sz="1600">
                <a:solidFill>
                  <a:srgbClr val="005F89"/>
                </a:solidFill>
              </a:defRPr>
            </a:pPr>
            <a:r>
              <a:t>Format : Rouleau</a:t>
            </a:r>
            <a:br/>
            <a:r>
              <a:t>Taille25mlx2mNCS : 4040-R20B LRV : 10.8 Cordon : 05852751  avec mousse confort U4THD-19Dcb ou équivalent</a:t>
            </a:r>
          </a:p>
          <a:p>
            <a:pPr>
              <a:spcBef>
                <a:spcPts val="800"/>
              </a:spcBef>
              <a:defRPr sz="1600">
                <a:solidFill>
                  <a:srgbClr val="005F89"/>
                </a:solidFill>
              </a:defRPr>
            </a:pPr>
          </a:p>
          <a:p>
            <a:pPr>
              <a:spcBef>
                <a:spcPts val="700"/>
              </a:spcBef>
              <a:defRPr b="1" sz="1600">
                <a:solidFill>
                  <a:srgbClr val="005F89"/>
                </a:solidFill>
              </a:defRPr>
            </a:pPr>
            <a:r>
              <a:t>Eclairage : </a:t>
            </a:r>
            <a:r>
              <a:rPr b="0"/>
              <a:t>tenant compte norme AFNOR NF X35-103 et privilégiant un éclairage LED ou équivalent notamment : </a:t>
            </a:r>
          </a:p>
          <a:p>
            <a:pPr marL="342900" indent="-342900">
              <a:spcBef>
                <a:spcPts val="700"/>
              </a:spcBef>
              <a:buClr>
                <a:srgbClr val="EA5285"/>
              </a:buClr>
              <a:buSzPct val="100000"/>
              <a:buChar char="❍"/>
              <a:defRPr sz="1600">
                <a:solidFill>
                  <a:srgbClr val="005F89"/>
                </a:solidFill>
              </a:defRPr>
            </a:pPr>
            <a:r>
              <a:t>Zone de consultation et examen :	Em  entre 300 et 500 lux</a:t>
            </a:r>
          </a:p>
          <a:p>
            <a:pPr marL="342900" indent="-342900">
              <a:spcBef>
                <a:spcPts val="700"/>
              </a:spcBef>
              <a:buClr>
                <a:srgbClr val="EA5285"/>
              </a:buClr>
              <a:buSzPct val="100000"/>
              <a:buChar char="❍"/>
              <a:defRPr sz="1600">
                <a:solidFill>
                  <a:srgbClr val="005F89"/>
                </a:solidFill>
              </a:defRPr>
            </a:pPr>
            <a:r>
              <a:t>Zone de circulation :		Em : 200 lux</a:t>
            </a:r>
          </a:p>
          <a:p>
            <a:pPr marL="342900" indent="-342900">
              <a:spcBef>
                <a:spcPts val="700"/>
              </a:spcBef>
              <a:buClr>
                <a:srgbClr val="EA5285"/>
              </a:buClr>
              <a:buSzPct val="100000"/>
              <a:buChar char="❍"/>
              <a:defRPr sz="1600">
                <a:solidFill>
                  <a:srgbClr val="005F89"/>
                </a:solidFill>
              </a:defRPr>
            </a:pPr>
            <a:r>
              <a:t>Zone d’attente :			Em : 200 lux</a:t>
            </a:r>
          </a:p>
          <a:p>
            <a:pPr>
              <a:spcBef>
                <a:spcPts val="700"/>
              </a:spcBef>
              <a:defRPr b="1" sz="1600">
                <a:solidFill>
                  <a:srgbClr val="005F89"/>
                </a:solidFill>
              </a:defRPr>
            </a:pPr>
            <a:r>
              <a:t>Peinture : </a:t>
            </a:r>
            <a:r>
              <a:rPr b="0"/>
              <a:t>des murs type finition lisse aspect velouté lessivable, teinte au choix de l’exploitant</a:t>
            </a:r>
          </a:p>
        </p:txBody>
      </p:sp>
      <p:pic>
        <p:nvPicPr>
          <p:cNvPr id="227" name="Picture 4" descr="Picture 4"/>
          <p:cNvPicPr>
            <a:picLocks noChangeAspect="1"/>
          </p:cNvPicPr>
          <p:nvPr/>
        </p:nvPicPr>
        <p:blipFill>
          <a:blip r:embed="rId2">
            <a:extLst/>
          </a:blip>
          <a:stretch>
            <a:fillRect/>
          </a:stretch>
        </p:blipFill>
        <p:spPr>
          <a:xfrm>
            <a:off x="7491773" y="2990388"/>
            <a:ext cx="1395263" cy="1304981"/>
          </a:xfrm>
          <a:prstGeom prst="rect">
            <a:avLst/>
          </a:prstGeom>
          <a:ln w="12700">
            <a:miter lim="400000"/>
          </a:ln>
        </p:spPr>
      </p:pic>
      <p:grpSp>
        <p:nvGrpSpPr>
          <p:cNvPr id="230" name="Rectangle 7"/>
          <p:cNvGrpSpPr/>
          <p:nvPr/>
        </p:nvGrpSpPr>
        <p:grpSpPr>
          <a:xfrm>
            <a:off x="7417099" y="2391074"/>
            <a:ext cx="1224952" cy="264187"/>
            <a:chOff x="0" y="0"/>
            <a:chExt cx="1224951" cy="264186"/>
          </a:xfrm>
        </p:grpSpPr>
        <p:sp>
          <p:nvSpPr>
            <p:cNvPr id="228" name="Rectangle"/>
            <p:cNvSpPr/>
            <p:nvPr/>
          </p:nvSpPr>
          <p:spPr>
            <a:xfrm>
              <a:off x="0" y="30358"/>
              <a:ext cx="1224952" cy="203470"/>
            </a:xfrm>
            <a:prstGeom prst="rect">
              <a:avLst/>
            </a:prstGeom>
            <a:solidFill>
              <a:schemeClr val="accent3">
                <a:lumOff val="44000"/>
              </a:schemeClr>
            </a:solidFill>
            <a:ln w="12700" cap="flat">
              <a:noFill/>
              <a:miter lim="400000"/>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gn="ctr"/>
            </a:p>
          </p:txBody>
        </p:sp>
        <p:sp>
          <p:nvSpPr>
            <p:cNvPr id="229" name="Sol"/>
            <p:cNvSpPr txBox="1"/>
            <p:nvPr/>
          </p:nvSpPr>
          <p:spPr>
            <a:xfrm>
              <a:off x="0" y="0"/>
              <a:ext cx="1224952" cy="26418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686" tIns="45686" rIns="45686" bIns="45686" numCol="1" anchor="ctr">
              <a:spAutoFit/>
            </a:bodyPr>
            <a:lstStyle>
              <a:lvl1pPr algn="ctr">
                <a:defRPr sz="1200">
                  <a:solidFill>
                    <a:srgbClr val="F57E1B"/>
                  </a:solidFill>
                </a:defRPr>
              </a:lvl1pPr>
            </a:lstStyle>
            <a:p>
              <a:pPr/>
              <a:r>
                <a:t>Sol</a:t>
              </a:r>
            </a:p>
          </p:txBody>
        </p:sp>
      </p:grpSp>
      <p:grpSp>
        <p:nvGrpSpPr>
          <p:cNvPr id="233" name="Rectangle 8"/>
          <p:cNvGrpSpPr/>
          <p:nvPr/>
        </p:nvGrpSpPr>
        <p:grpSpPr>
          <a:xfrm>
            <a:off x="7363772" y="4163279"/>
            <a:ext cx="1224952" cy="264187"/>
            <a:chOff x="0" y="0"/>
            <a:chExt cx="1224951" cy="264186"/>
          </a:xfrm>
        </p:grpSpPr>
        <p:sp>
          <p:nvSpPr>
            <p:cNvPr id="231" name="Rectangle"/>
            <p:cNvSpPr/>
            <p:nvPr/>
          </p:nvSpPr>
          <p:spPr>
            <a:xfrm>
              <a:off x="0" y="30358"/>
              <a:ext cx="1224952" cy="203470"/>
            </a:xfrm>
            <a:prstGeom prst="rect">
              <a:avLst/>
            </a:prstGeom>
            <a:solidFill>
              <a:schemeClr val="accent3">
                <a:lumOff val="44000"/>
              </a:schemeClr>
            </a:solidFill>
            <a:ln w="12700" cap="flat">
              <a:noFill/>
              <a:miter lim="400000"/>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gn="ctr"/>
            </a:p>
          </p:txBody>
        </p:sp>
        <p:sp>
          <p:nvSpPr>
            <p:cNvPr id="232" name="Eclairage"/>
            <p:cNvSpPr txBox="1"/>
            <p:nvPr/>
          </p:nvSpPr>
          <p:spPr>
            <a:xfrm>
              <a:off x="0" y="0"/>
              <a:ext cx="1224952" cy="26418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686" tIns="45686" rIns="45686" bIns="45686" numCol="1" anchor="ctr">
              <a:spAutoFit/>
            </a:bodyPr>
            <a:lstStyle>
              <a:lvl1pPr algn="ctr">
                <a:defRPr sz="1200">
                  <a:solidFill>
                    <a:srgbClr val="F57E1B"/>
                  </a:solidFill>
                </a:defRPr>
              </a:lvl1pPr>
            </a:lstStyle>
            <a:p>
              <a:pPr/>
              <a:r>
                <a:t>Eclairage </a:t>
              </a:r>
            </a:p>
          </p:txBody>
        </p:sp>
      </p:grpSp>
      <p:grpSp>
        <p:nvGrpSpPr>
          <p:cNvPr id="236" name="Rectangle 9"/>
          <p:cNvGrpSpPr/>
          <p:nvPr/>
        </p:nvGrpSpPr>
        <p:grpSpPr>
          <a:xfrm>
            <a:off x="7417099" y="5333596"/>
            <a:ext cx="1224952" cy="264187"/>
            <a:chOff x="0" y="0"/>
            <a:chExt cx="1224951" cy="264186"/>
          </a:xfrm>
        </p:grpSpPr>
        <p:sp>
          <p:nvSpPr>
            <p:cNvPr id="234" name="Rectangle"/>
            <p:cNvSpPr/>
            <p:nvPr/>
          </p:nvSpPr>
          <p:spPr>
            <a:xfrm>
              <a:off x="0" y="30358"/>
              <a:ext cx="1224952" cy="203470"/>
            </a:xfrm>
            <a:prstGeom prst="rect">
              <a:avLst/>
            </a:prstGeom>
            <a:solidFill>
              <a:schemeClr val="accent3">
                <a:lumOff val="44000"/>
              </a:schemeClr>
            </a:solidFill>
            <a:ln w="12700" cap="flat">
              <a:noFill/>
              <a:miter lim="400000"/>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gn="ctr"/>
            </a:p>
          </p:txBody>
        </p:sp>
        <p:sp>
          <p:nvSpPr>
            <p:cNvPr id="235" name="Peinture"/>
            <p:cNvSpPr txBox="1"/>
            <p:nvPr/>
          </p:nvSpPr>
          <p:spPr>
            <a:xfrm>
              <a:off x="0" y="0"/>
              <a:ext cx="1224952" cy="26418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686" tIns="45686" rIns="45686" bIns="45686" numCol="1" anchor="ctr">
              <a:spAutoFit/>
            </a:bodyPr>
            <a:lstStyle>
              <a:lvl1pPr algn="ctr">
                <a:defRPr sz="1200">
                  <a:solidFill>
                    <a:srgbClr val="F57E1B"/>
                  </a:solidFill>
                </a:defRPr>
              </a:lvl1pPr>
            </a:lstStyle>
            <a:p>
              <a:pPr/>
              <a:r>
                <a:t>Peinture </a:t>
              </a:r>
            </a:p>
          </p:txBody>
        </p:sp>
      </p:grpSp>
      <p:pic>
        <p:nvPicPr>
          <p:cNvPr id="237" name="Picture 6" descr="Picture 6"/>
          <p:cNvPicPr>
            <a:picLocks noChangeAspect="1"/>
          </p:cNvPicPr>
          <p:nvPr/>
        </p:nvPicPr>
        <p:blipFill>
          <a:blip r:embed="rId3">
            <a:extLst/>
          </a:blip>
          <a:stretch>
            <a:fillRect/>
          </a:stretch>
        </p:blipFill>
        <p:spPr>
          <a:xfrm>
            <a:off x="7701681" y="4708164"/>
            <a:ext cx="655789" cy="655789"/>
          </a:xfrm>
          <a:prstGeom prst="rect">
            <a:avLst/>
          </a:prstGeom>
          <a:ln w="12700">
            <a:miter lim="400000"/>
          </a:ln>
        </p:spPr>
      </p:pic>
      <p:pic>
        <p:nvPicPr>
          <p:cNvPr id="238" name="Picture 5" descr="Picture 5"/>
          <p:cNvPicPr>
            <a:picLocks noChangeAspect="1"/>
          </p:cNvPicPr>
          <p:nvPr/>
        </p:nvPicPr>
        <p:blipFill>
          <a:blip r:embed="rId4">
            <a:extLst/>
          </a:blip>
          <a:stretch>
            <a:fillRect/>
          </a:stretch>
        </p:blipFill>
        <p:spPr>
          <a:xfrm>
            <a:off x="7094538" y="1597571"/>
            <a:ext cx="1870076" cy="709614"/>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0" name="Rectangle 2"/>
          <p:cNvSpPr txBox="1"/>
          <p:nvPr>
            <p:ph type="title"/>
          </p:nvPr>
        </p:nvSpPr>
        <p:spPr>
          <a:xfrm>
            <a:off x="2371725" y="341313"/>
            <a:ext cx="6592888" cy="1079501"/>
          </a:xfrm>
          <a:prstGeom prst="rect">
            <a:avLst/>
          </a:prstGeom>
        </p:spPr>
        <p:txBody>
          <a:bodyPr/>
          <a:lstStyle/>
          <a:p>
            <a:pPr/>
            <a:r>
              <a:t>Prescriptions techniques</a:t>
            </a:r>
            <a:br/>
            <a:r>
              <a:t>Accueil et secrétariat</a:t>
            </a:r>
          </a:p>
        </p:txBody>
      </p:sp>
      <p:sp>
        <p:nvSpPr>
          <p:cNvPr id="241"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42" name="Rectangle 3"/>
          <p:cNvSpPr txBox="1"/>
          <p:nvPr/>
        </p:nvSpPr>
        <p:spPr>
          <a:xfrm>
            <a:off x="395535" y="1628800"/>
            <a:ext cx="8352930" cy="30311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400"/>
              </a:spcBef>
              <a:buClr>
                <a:srgbClr val="EA5285"/>
              </a:buClr>
              <a:buSzPct val="100000"/>
              <a:buChar char="❍"/>
              <a:defRPr b="1" sz="1600">
                <a:solidFill>
                  <a:srgbClr val="005F89"/>
                </a:solidFill>
              </a:defRPr>
            </a:pPr>
            <a:r>
              <a:t>Banque d’accueil </a:t>
            </a:r>
            <a:r>
              <a:rPr b="0"/>
              <a:t>constituée pour un poste de travail, accessible aux PMR, accès libre intérieur pour passage de pieds et fauteuil, l’ensemble sera constitué en panneau stratifié de 22mm et 40mm pour la partie plateau, détail selon plan architecte, teinte au choix de l’exploitant </a:t>
            </a:r>
          </a:p>
          <a:p>
            <a:pPr marL="342900" indent="-342900" algn="just">
              <a:spcBef>
                <a:spcPts val="400"/>
              </a:spcBef>
              <a:buClr>
                <a:srgbClr val="EA5285"/>
              </a:buClr>
              <a:buSzPct val="100000"/>
              <a:buChar char="❍"/>
              <a:defRPr sz="1600">
                <a:solidFill>
                  <a:srgbClr val="005F89"/>
                </a:solidFill>
              </a:defRPr>
            </a:pPr>
          </a:p>
          <a:p>
            <a:pPr marL="342900" indent="-342900" algn="just">
              <a:spcBef>
                <a:spcPts val="400"/>
              </a:spcBef>
              <a:buClr>
                <a:srgbClr val="EA5285"/>
              </a:buClr>
              <a:buSzPct val="100000"/>
              <a:buChar char="❍"/>
              <a:defRPr b="1" sz="1600">
                <a:solidFill>
                  <a:srgbClr val="005F89"/>
                </a:solidFill>
              </a:defRPr>
            </a:pPr>
            <a:r>
              <a:t>Meuble de rangement d’une hauteur </a:t>
            </a:r>
            <a:r>
              <a:rPr b="0"/>
              <a:t>(du sol au plafond) avec serrure et porte coulissante à définir selon plan architecte en prolongement ou équerre de la banque d’accueil</a:t>
            </a:r>
          </a:p>
          <a:p>
            <a:pPr marL="342900" indent="-342900" algn="just">
              <a:spcBef>
                <a:spcPts val="400"/>
              </a:spcBef>
              <a:buClr>
                <a:srgbClr val="EA5285"/>
              </a:buClr>
              <a:buSzPct val="100000"/>
              <a:buChar char="❍"/>
              <a:defRPr sz="1600">
                <a:solidFill>
                  <a:srgbClr val="005F89"/>
                </a:solidFill>
              </a:defRPr>
            </a:pPr>
          </a:p>
          <a:p>
            <a:pPr marL="342900" indent="-342900" algn="just">
              <a:spcBef>
                <a:spcPts val="400"/>
              </a:spcBef>
              <a:buClr>
                <a:srgbClr val="EA5285"/>
              </a:buClr>
              <a:buSzPct val="100000"/>
              <a:buChar char="❍"/>
              <a:defRPr b="1" sz="1600">
                <a:solidFill>
                  <a:srgbClr val="005F89"/>
                </a:solidFill>
              </a:defRPr>
            </a:pPr>
            <a:r>
              <a:t>Rideaux métalliques lames perforées</a:t>
            </a:r>
            <a:r>
              <a:rPr b="0"/>
              <a:t>, commande par contacteur à clé (3 clés), RAL au choix de l’exploitant (les rideaux seront positionnés devant la banque d’accueil toute longueur; ils permettent de fermer la banque d’accueil au public).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Rectangle 2"/>
          <p:cNvSpPr txBox="1"/>
          <p:nvPr>
            <p:ph type="title"/>
          </p:nvPr>
        </p:nvSpPr>
        <p:spPr>
          <a:xfrm>
            <a:off x="2371725" y="341313"/>
            <a:ext cx="6592888" cy="1079501"/>
          </a:xfrm>
          <a:prstGeom prst="rect">
            <a:avLst/>
          </a:prstGeom>
        </p:spPr>
        <p:txBody>
          <a:bodyPr/>
          <a:lstStyle/>
          <a:p>
            <a:pPr/>
            <a:r>
              <a:t>Prescriptions techniques</a:t>
            </a:r>
            <a:br/>
            <a:r>
              <a:t>Accueil et secrétariat</a:t>
            </a:r>
          </a:p>
        </p:txBody>
      </p:sp>
      <p:sp>
        <p:nvSpPr>
          <p:cNvPr id="245"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46" name="Rectangle 3"/>
          <p:cNvSpPr txBox="1"/>
          <p:nvPr/>
        </p:nvSpPr>
        <p:spPr>
          <a:xfrm>
            <a:off x="395535" y="1628800"/>
            <a:ext cx="8352930" cy="30819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400"/>
              </a:spcBef>
              <a:buClr>
                <a:srgbClr val="EA5285"/>
              </a:buClr>
              <a:buSzPct val="100000"/>
              <a:buChar char="❍"/>
              <a:defRPr b="1" sz="1600">
                <a:solidFill>
                  <a:srgbClr val="005F89"/>
                </a:solidFill>
              </a:defRPr>
            </a:pPr>
            <a:r>
              <a:t>1 borne de mise à jour des cartes sésame vitale </a:t>
            </a:r>
            <a:r>
              <a:rPr b="0"/>
              <a:t>avec une prise RJ45 dédiée</a:t>
            </a:r>
          </a:p>
          <a:p>
            <a:pPr marL="342900" indent="-342900" algn="just">
              <a:spcBef>
                <a:spcPts val="400"/>
              </a:spcBef>
              <a:buClr>
                <a:srgbClr val="EA5285"/>
              </a:buClr>
              <a:buSzPct val="100000"/>
              <a:buChar char="❍"/>
              <a:defRPr b="1" sz="1600">
                <a:solidFill>
                  <a:srgbClr val="005F89"/>
                </a:solidFill>
              </a:defRPr>
            </a:pPr>
            <a:r>
              <a:t>1 poste de travail comprenant </a:t>
            </a:r>
            <a:r>
              <a:rPr b="0"/>
              <a:t>: 6*PC+T, 1*RJ45 pour téléphonie, 1*RJ 45 pour informatique </a:t>
            </a:r>
          </a:p>
          <a:p>
            <a:pPr marL="342900" indent="-342900" algn="just">
              <a:spcBef>
                <a:spcPts val="400"/>
              </a:spcBef>
              <a:buClr>
                <a:srgbClr val="EA5285"/>
              </a:buClr>
              <a:buSzPct val="100000"/>
              <a:buChar char="❍"/>
              <a:defRPr b="1" sz="1600">
                <a:solidFill>
                  <a:srgbClr val="005F89"/>
                </a:solidFill>
              </a:defRPr>
            </a:pPr>
            <a:r>
              <a:t>Equipement complémentaire </a:t>
            </a:r>
            <a:r>
              <a:rPr b="0"/>
              <a:t>; 1*RJ45 pour imprimante  1*RJ45 pour fax, 1*RJ45 pour liaison centrale anti intrusion, 1*RJ45 pour poste téléphonique de secours (ligne indépendante), 8*PC+T à répartir selon plan architecte. </a:t>
            </a:r>
          </a:p>
          <a:p>
            <a:pPr marL="342900" indent="-342900" algn="just">
              <a:spcBef>
                <a:spcPts val="400"/>
              </a:spcBef>
              <a:buClr>
                <a:srgbClr val="EA5285"/>
              </a:buClr>
              <a:buSzPct val="100000"/>
              <a:buChar char="❍"/>
              <a:defRPr b="1" sz="1600">
                <a:solidFill>
                  <a:srgbClr val="005F89"/>
                </a:solidFill>
              </a:defRPr>
            </a:pPr>
            <a:r>
              <a:t>Eclairage </a:t>
            </a:r>
            <a:r>
              <a:rPr b="0"/>
              <a:t>type DOLIGHT 6036 Puissance 36 W</a:t>
            </a:r>
          </a:p>
          <a:p>
            <a:pPr marL="342900" indent="-342900" algn="just">
              <a:spcBef>
                <a:spcPts val="400"/>
              </a:spcBef>
              <a:buClr>
                <a:srgbClr val="EA5285"/>
              </a:buClr>
              <a:buSzPct val="100000"/>
              <a:buChar char="❍"/>
              <a:defRPr b="1" sz="1600">
                <a:solidFill>
                  <a:srgbClr val="005F89"/>
                </a:solidFill>
              </a:defRPr>
            </a:pPr>
            <a:r>
              <a:t>Commande centralisée</a:t>
            </a:r>
            <a:r>
              <a:rPr b="0"/>
              <a:t> avec système de va et vient des éclairages circulation et salle d’attente, positionnement 1 au droit de la banque d’accueil et un autre au droit de l’entrée principale. </a:t>
            </a:r>
          </a:p>
          <a:p>
            <a:pPr marL="342900" indent="-342900" algn="just">
              <a:spcBef>
                <a:spcPts val="400"/>
              </a:spcBef>
              <a:buClr>
                <a:srgbClr val="EA5285"/>
              </a:buClr>
              <a:buSzPct val="100000"/>
              <a:buChar char="❍"/>
              <a:defRPr b="1" sz="1600">
                <a:solidFill>
                  <a:srgbClr val="005F89"/>
                </a:solidFill>
              </a:defRPr>
            </a:pPr>
            <a:r>
              <a:t>Bouton d’alarme </a:t>
            </a:r>
            <a:r>
              <a:rPr b="0"/>
              <a:t>pour le secrétariat pour alerter discrètement les médecins en cas de comportement agressif à l’accueil.</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8" name="Rectangle 2"/>
          <p:cNvSpPr txBox="1"/>
          <p:nvPr>
            <p:ph type="title"/>
          </p:nvPr>
        </p:nvSpPr>
        <p:spPr>
          <a:xfrm>
            <a:off x="2371725" y="341313"/>
            <a:ext cx="6592888" cy="1079501"/>
          </a:xfrm>
          <a:prstGeom prst="rect">
            <a:avLst/>
          </a:prstGeom>
        </p:spPr>
        <p:txBody>
          <a:bodyPr/>
          <a:lstStyle/>
          <a:p>
            <a:pPr defTabSz="859536">
              <a:defRPr sz="2256"/>
            </a:pPr>
            <a:r>
              <a:t>Prescriptions techniques</a:t>
            </a:r>
            <a:br/>
            <a:r>
              <a:t>Cabinets des médecins et cabinet infirmier / salle de soins</a:t>
            </a:r>
          </a:p>
        </p:txBody>
      </p:sp>
      <p:sp>
        <p:nvSpPr>
          <p:cNvPr id="249"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50" name="Rectangle 3"/>
          <p:cNvSpPr txBox="1"/>
          <p:nvPr/>
        </p:nvSpPr>
        <p:spPr>
          <a:xfrm>
            <a:off x="395535" y="1628800"/>
            <a:ext cx="8352930" cy="243480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700"/>
              </a:spcBef>
              <a:buClr>
                <a:srgbClr val="EA5285"/>
              </a:buClr>
              <a:buSzPct val="100000"/>
              <a:buChar char="❍"/>
              <a:defRPr b="1" sz="16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342900" indent="-342900" algn="just">
              <a:spcBef>
                <a:spcPts val="700"/>
              </a:spcBef>
              <a:buClr>
                <a:srgbClr val="EA5285"/>
              </a:buClr>
              <a:buSzPct val="100000"/>
              <a:buChar char="❍"/>
              <a:defRPr b="1" sz="1600">
                <a:solidFill>
                  <a:srgbClr val="005F89"/>
                </a:solidFill>
              </a:defRPr>
            </a:pPr>
            <a:r>
              <a:t>Equipement électrique pour 1 poste de travail</a:t>
            </a:r>
            <a:r>
              <a:rPr b="0"/>
              <a:t> : 6*PC+T, 1*RJ 45 informatique réseau, 1*RJ45 pour téléphonie et 1*RJ45 pour lecteur vitale et carte bancaire.</a:t>
            </a:r>
          </a:p>
          <a:p>
            <a:pPr marL="342900" indent="-342900" algn="just">
              <a:spcBef>
                <a:spcPts val="700"/>
              </a:spcBef>
              <a:buClr>
                <a:srgbClr val="EA5285"/>
              </a:buClr>
              <a:buSzPct val="100000"/>
              <a:buChar char="❍"/>
              <a:defRPr b="1" sz="1600">
                <a:solidFill>
                  <a:srgbClr val="005F89"/>
                </a:solidFill>
              </a:defRPr>
            </a:pPr>
            <a:r>
              <a:t>Equipement électrique complémentaire </a:t>
            </a:r>
            <a:r>
              <a:rPr b="0"/>
              <a:t>; 6 PC+T à répartir sur les murs, interrupteur simple commande d’allumage, plafonnier type DOLIGHT 6036 Puissance 36 W</a:t>
            </a:r>
          </a:p>
          <a:p>
            <a:pPr marL="342900" indent="-342900" algn="just">
              <a:spcBef>
                <a:spcPts val="700"/>
              </a:spcBef>
              <a:buClr>
                <a:srgbClr val="EA5285"/>
              </a:buClr>
              <a:buSzPct val="100000"/>
              <a:buChar char="❍"/>
              <a:defRPr b="1" sz="1600">
                <a:solidFill>
                  <a:srgbClr val="005F89"/>
                </a:solidFill>
              </a:defRPr>
            </a:pPr>
            <a:r>
              <a:t>Faux plafond HSP de 240cm </a:t>
            </a:r>
            <a:r>
              <a:rPr b="0"/>
              <a:t>(plénum à confirmer), de type dalle minérale 600*600mm Bioguard Acoustic Tegular Blanc de chez ARMSTRONG ou équivalent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2" name="Rectangle 2"/>
          <p:cNvSpPr txBox="1"/>
          <p:nvPr>
            <p:ph type="title"/>
          </p:nvPr>
        </p:nvSpPr>
        <p:spPr>
          <a:xfrm>
            <a:off x="2371725" y="341313"/>
            <a:ext cx="6592888" cy="1079501"/>
          </a:xfrm>
          <a:prstGeom prst="rect">
            <a:avLst/>
          </a:prstGeom>
        </p:spPr>
        <p:txBody>
          <a:bodyPr/>
          <a:lstStyle/>
          <a:p>
            <a:pPr defTabSz="859536">
              <a:defRPr sz="2256"/>
            </a:pPr>
            <a:r>
              <a:t>Prescriptions techniques</a:t>
            </a:r>
            <a:br/>
            <a:r>
              <a:t>Cabinets des médecins et cabinet infirmier / salle de soins</a:t>
            </a:r>
          </a:p>
        </p:txBody>
      </p:sp>
      <p:sp>
        <p:nvSpPr>
          <p:cNvPr id="253"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54" name="Rectangle 3"/>
          <p:cNvSpPr txBox="1"/>
          <p:nvPr/>
        </p:nvSpPr>
        <p:spPr>
          <a:xfrm>
            <a:off x="395535" y="1628800"/>
            <a:ext cx="8352930" cy="357812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400"/>
              </a:spcBef>
              <a:defRPr b="1">
                <a:solidFill>
                  <a:srgbClr val="005F89"/>
                </a:solidFill>
              </a:defRPr>
            </a:pPr>
            <a:r>
              <a:t>Deux espaces avec paravent : consultation et soin</a:t>
            </a:r>
          </a:p>
          <a:p>
            <a:pPr marL="342900" indent="-342900" algn="just">
              <a:spcBef>
                <a:spcPts val="400"/>
              </a:spcBef>
              <a:buClr>
                <a:srgbClr val="EA5285"/>
              </a:buClr>
              <a:buSzPct val="100000"/>
              <a:buChar char="❍"/>
              <a:defRPr b="1">
                <a:solidFill>
                  <a:srgbClr val="005F89"/>
                </a:solidFill>
              </a:defRPr>
            </a:pPr>
            <a:r>
              <a:t>Consultation: </a:t>
            </a:r>
            <a:r>
              <a:rPr b="0" sz="1600"/>
              <a:t>Bureau + 3 chaises + ordinateur + imprimante</a:t>
            </a:r>
          </a:p>
          <a:p>
            <a:pPr marL="342900" indent="-342900" algn="just">
              <a:spcBef>
                <a:spcPts val="400"/>
              </a:spcBef>
              <a:buClr>
                <a:srgbClr val="EA5285"/>
              </a:buClr>
              <a:buSzPct val="100000"/>
              <a:buChar char="❍"/>
              <a:defRPr b="1">
                <a:solidFill>
                  <a:srgbClr val="005F89"/>
                </a:solidFill>
              </a:defRPr>
            </a:pPr>
            <a:r>
              <a:t>Soins: </a:t>
            </a:r>
          </a:p>
          <a:p>
            <a:pPr lvl="1" marL="742950" indent="-285750" algn="just">
              <a:spcBef>
                <a:spcPts val="400"/>
              </a:spcBef>
              <a:buClr>
                <a:srgbClr val="EA5285"/>
              </a:buClr>
              <a:buSzPct val="100000"/>
              <a:buChar char="•"/>
              <a:defRPr b="1" sz="1400">
                <a:solidFill>
                  <a:srgbClr val="005F89"/>
                </a:solidFill>
              </a:defRPr>
            </a:pPr>
            <a:r>
              <a:t>Table examen</a:t>
            </a:r>
            <a:endParaRPr sz="1600"/>
          </a:p>
          <a:p>
            <a:pPr lvl="1" marL="742950" indent="-285750" algn="just">
              <a:spcBef>
                <a:spcPts val="400"/>
              </a:spcBef>
              <a:buClr>
                <a:srgbClr val="EA5285"/>
              </a:buClr>
              <a:buSzPct val="100000"/>
              <a:buChar char="•"/>
              <a:defRPr b="1" sz="1400">
                <a:solidFill>
                  <a:srgbClr val="005F89"/>
                </a:solidFill>
              </a:defRPr>
            </a:pPr>
            <a:r>
              <a:t>Meuble évier en résine paillasse avec cuve profonde CORIAN </a:t>
            </a:r>
            <a:r>
              <a:rPr b="0"/>
              <a:t>(modèle à préciser en fonction implantation d’angle ou linéaire), compris robinetterie type Mitigeur à bec haut fixe et commande infra-rouge du type Volta sur plage sans manette ref 55153 ou équivalent</a:t>
            </a:r>
            <a:endParaRPr sz="1600"/>
          </a:p>
          <a:p>
            <a:pPr lvl="1" marL="742950" indent="-285750" algn="just">
              <a:spcBef>
                <a:spcPts val="400"/>
              </a:spcBef>
              <a:buClr>
                <a:srgbClr val="EA5285"/>
              </a:buClr>
              <a:buSzPct val="100000"/>
              <a:buChar char="•"/>
              <a:defRPr b="1" sz="1400">
                <a:solidFill>
                  <a:srgbClr val="005F89"/>
                </a:solidFill>
              </a:defRPr>
            </a:pPr>
            <a:r>
              <a:t>Patère </a:t>
            </a:r>
            <a:r>
              <a:rPr b="0"/>
              <a:t>6 points </a:t>
            </a:r>
            <a:endParaRPr sz="1600"/>
          </a:p>
          <a:p>
            <a:pPr lvl="1" marL="742950" indent="-285750" algn="just">
              <a:spcBef>
                <a:spcPts val="400"/>
              </a:spcBef>
              <a:buClr>
                <a:srgbClr val="EA5285"/>
              </a:buClr>
              <a:buSzPct val="100000"/>
              <a:buChar char="•"/>
              <a:defRPr b="1" sz="1400">
                <a:solidFill>
                  <a:srgbClr val="005F89"/>
                </a:solidFill>
              </a:defRPr>
            </a:pPr>
            <a:r>
              <a:t>Distributeur Savon mousse</a:t>
            </a:r>
            <a:r>
              <a:rPr b="0"/>
              <a:t> Marque Colombo Design blanc grande contenance 400ml ou équivalent</a:t>
            </a:r>
            <a:endParaRPr sz="1600"/>
          </a:p>
          <a:p>
            <a:pPr lvl="1" marL="742950" indent="-285750" algn="just">
              <a:spcBef>
                <a:spcPts val="400"/>
              </a:spcBef>
              <a:buClr>
                <a:srgbClr val="EA5285"/>
              </a:buClr>
              <a:buSzPct val="100000"/>
              <a:buChar char="•"/>
              <a:defRPr b="1" sz="1400">
                <a:solidFill>
                  <a:srgbClr val="005F89"/>
                </a:solidFill>
              </a:defRPr>
            </a:pPr>
            <a:r>
              <a:t>Distributeur mural essuie main </a:t>
            </a:r>
            <a:r>
              <a:rPr b="0"/>
              <a:t>Marque Supratech evolution 350 ref EMV-22 ou équivalent</a:t>
            </a:r>
            <a:endParaRPr sz="1600"/>
          </a:p>
          <a:p>
            <a:pPr lvl="1" marL="742950" indent="-285750" algn="just">
              <a:spcBef>
                <a:spcPts val="400"/>
              </a:spcBef>
              <a:buClr>
                <a:srgbClr val="EA5285"/>
              </a:buClr>
              <a:buSzPct val="100000"/>
              <a:buChar char="•"/>
              <a:defRPr b="1" sz="1400">
                <a:solidFill>
                  <a:srgbClr val="005F89"/>
                </a:solidFill>
              </a:defRPr>
            </a:pPr>
            <a:r>
              <a:t>Peinture </a:t>
            </a:r>
            <a:r>
              <a:rPr b="0"/>
              <a:t>type finition lisse aspect velouté lessivable, teinte au choix de l’exploitant. </a:t>
            </a:r>
            <a:endParaRPr sz="1600"/>
          </a:p>
          <a:p>
            <a:pPr lvl="1" marL="742950" indent="-285750" algn="just">
              <a:spcBef>
                <a:spcPts val="400"/>
              </a:spcBef>
              <a:buClr>
                <a:srgbClr val="EA5285"/>
              </a:buClr>
              <a:buSzPct val="100000"/>
              <a:buChar char="•"/>
              <a:defRPr b="1" sz="1400">
                <a:solidFill>
                  <a:srgbClr val="005F89"/>
                </a:solidFill>
              </a:defRPr>
            </a:pPr>
            <a:r>
              <a:t>Autant que possible : </a:t>
            </a:r>
            <a:r>
              <a:rPr b="0"/>
              <a:t>Capacités de rangement, dont placards à porte coulissante en fonction du plan de l’architecte et meuble sous paillasse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Rectangle 2"/>
          <p:cNvSpPr txBox="1"/>
          <p:nvPr>
            <p:ph type="title"/>
          </p:nvPr>
        </p:nvSpPr>
        <p:spPr>
          <a:xfrm>
            <a:off x="2371725" y="341313"/>
            <a:ext cx="6592888" cy="1079501"/>
          </a:xfrm>
          <a:prstGeom prst="rect">
            <a:avLst/>
          </a:prstGeom>
        </p:spPr>
        <p:txBody>
          <a:bodyPr/>
          <a:lstStyle/>
          <a:p>
            <a:pPr/>
            <a:r>
              <a:t>Prérequis</a:t>
            </a:r>
          </a:p>
        </p:txBody>
      </p:sp>
      <p:sp>
        <p:nvSpPr>
          <p:cNvPr id="68" name="Rectangle 3"/>
          <p:cNvSpPr txBox="1"/>
          <p:nvPr>
            <p:ph type="body" idx="1"/>
          </p:nvPr>
        </p:nvSpPr>
        <p:spPr>
          <a:xfrm>
            <a:off x="395535" y="1628800"/>
            <a:ext cx="8424938" cy="4392490"/>
          </a:xfrm>
          <a:prstGeom prst="rect">
            <a:avLst/>
          </a:prstGeom>
        </p:spPr>
        <p:txBody>
          <a:bodyPr/>
          <a:lstStyle/>
          <a:p>
            <a:pPr marL="0" indent="0">
              <a:buSzTx/>
              <a:buFont typeface="Wingdings"/>
              <a:buNone/>
              <a:defRPr b="1"/>
            </a:pPr>
            <a:r>
              <a:t>Statuts d’occupation</a:t>
            </a:r>
          </a:p>
          <a:p>
            <a:pPr marL="0" indent="0">
              <a:spcBef>
                <a:spcPts val="700"/>
              </a:spcBef>
              <a:buSzTx/>
              <a:buFont typeface="Wingdings"/>
              <a:buNone/>
              <a:defRPr sz="1600"/>
            </a:pPr>
            <a:r>
              <a:t>Le porteur immobilier devra </a:t>
            </a:r>
            <a:r>
              <a:rPr b="1" u="sng"/>
              <a:t>impérativement</a:t>
            </a:r>
            <a:r>
              <a:t> garantir les aspects suivants :</a:t>
            </a:r>
          </a:p>
          <a:p>
            <a:pPr>
              <a:spcBef>
                <a:spcPts val="700"/>
              </a:spcBef>
              <a:buChar char="-"/>
              <a:defRPr sz="1600"/>
            </a:pPr>
            <a:r>
              <a:t>Il sera donné à chaque professionnel de santé la possibilité soit de louer individuellement, soit d’acquérir les locaux. Il n’y aura pas de statut uniforme d’occupation entre les professionnels (certains souhaitant impérativement acheter, d’autre impérativement louer). </a:t>
            </a:r>
          </a:p>
          <a:p>
            <a:pPr>
              <a:spcBef>
                <a:spcPts val="700"/>
              </a:spcBef>
              <a:buChar char="-"/>
              <a:defRPr sz="1600"/>
            </a:pPr>
            <a:r>
              <a:t>Les professionnels locataires devront bénéficier de baux individuels. Il n’est pas envisageable qu’une éventuelle société commune aux professionnels de santé prenne un bail collectif.</a:t>
            </a:r>
          </a:p>
        </p:txBody>
      </p:sp>
      <p:sp>
        <p:nvSpPr>
          <p:cNvPr id="69"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Rectangle 2"/>
          <p:cNvSpPr txBox="1"/>
          <p:nvPr>
            <p:ph type="title"/>
          </p:nvPr>
        </p:nvSpPr>
        <p:spPr>
          <a:xfrm>
            <a:off x="2371725" y="341313"/>
            <a:ext cx="6592888" cy="1079501"/>
          </a:xfrm>
          <a:prstGeom prst="rect">
            <a:avLst/>
          </a:prstGeom>
        </p:spPr>
        <p:txBody>
          <a:bodyPr/>
          <a:lstStyle/>
          <a:p>
            <a:pPr/>
            <a:r>
              <a:t>Prescriptions techniques</a:t>
            </a:r>
            <a:br/>
            <a:r>
              <a:t>Salle de réunion et cuisine</a:t>
            </a:r>
          </a:p>
        </p:txBody>
      </p:sp>
      <p:sp>
        <p:nvSpPr>
          <p:cNvPr id="257"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58" name="Rectangle 3"/>
          <p:cNvSpPr txBox="1"/>
          <p:nvPr/>
        </p:nvSpPr>
        <p:spPr>
          <a:xfrm>
            <a:off x="395535" y="1628800"/>
            <a:ext cx="8352930" cy="401906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393674">
              <a:lnSpc>
                <a:spcPct val="90000"/>
              </a:lnSpc>
              <a:spcBef>
                <a:spcPts val="1200"/>
              </a:spcBef>
              <a:buClr>
                <a:srgbClr val="EA5285"/>
              </a:buClr>
              <a:buSzPct val="100000"/>
              <a:buChar char="❍"/>
              <a:defRPr b="1" sz="1600">
                <a:solidFill>
                  <a:srgbClr val="005F89"/>
                </a:solidFill>
              </a:defRPr>
            </a:pPr>
            <a:r>
              <a:t>Salle de Staff – Cuisine</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Espace de réunion + cuisine pour 25 personnes max (mobilier à charge de l’exploitant). </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Ensemble  cuisine constitué de meuble de cuisine standard couleur au choix de l’exploitant après présentation échantillon y compris évier résine simple avec égouttoir et robinetterie mitigeur, plan de travail encastré 4PC+T à répartir sur le plan de travail 3PC+T en dessous. </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Crédence en habillage, carrelage poli </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Bloc porte de distribution, bâtis en BER largeur selon épaisseur de la cloison, affaiblissement acoustique de 42dB, finition porte stratifié teinte au choix de l’exploitant, béquillage double  de type Ensembles H 4742 de chez ECOSTIL ou équivalent (inox brossé) fermeture code serrure 4 chiffres UNICTECNIC Ref. 1100 ou équivalent - Prévoir groom ferme porte et bloc porte</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Faux plafond type BA13 hydrofuge </a:t>
            </a:r>
          </a:p>
          <a:p>
            <a:pPr marL="297689" indent="-293515" algn="just" defTabSz="393674">
              <a:lnSpc>
                <a:spcPct val="90000"/>
              </a:lnSpc>
              <a:spcBef>
                <a:spcPts val="600"/>
              </a:spcBef>
              <a:buClr>
                <a:srgbClr val="000000"/>
              </a:buClr>
              <a:buSzPct val="45000"/>
              <a:buFont typeface="Arial"/>
              <a:buChar char="•"/>
              <a:defRPr sz="1600">
                <a:solidFill>
                  <a:srgbClr val="005F89"/>
                </a:solidFill>
              </a:defRPr>
            </a:pPr>
            <a:r>
              <a:t>Commande simple éclairage sur spots à LED encastré de type NEOS 15 de chez SWITCH MADE ou équivalent</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Rectangle 2"/>
          <p:cNvSpPr txBox="1"/>
          <p:nvPr>
            <p:ph type="title"/>
          </p:nvPr>
        </p:nvSpPr>
        <p:spPr>
          <a:xfrm>
            <a:off x="2371725" y="341313"/>
            <a:ext cx="6592888" cy="1079501"/>
          </a:xfrm>
          <a:prstGeom prst="rect">
            <a:avLst/>
          </a:prstGeom>
        </p:spPr>
        <p:txBody>
          <a:bodyPr/>
          <a:lstStyle/>
          <a:p>
            <a:pPr/>
            <a:r>
              <a:t>Prescriptions techniques</a:t>
            </a:r>
            <a:br/>
            <a:r>
              <a:t>Salles d’attente, local ménage</a:t>
            </a:r>
          </a:p>
        </p:txBody>
      </p:sp>
      <p:sp>
        <p:nvSpPr>
          <p:cNvPr id="261"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62" name="Rectangle 3"/>
          <p:cNvSpPr txBox="1"/>
          <p:nvPr/>
        </p:nvSpPr>
        <p:spPr>
          <a:xfrm>
            <a:off x="395535" y="1628800"/>
            <a:ext cx="8352930" cy="320493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700"/>
              </a:spcBef>
              <a:buClr>
                <a:srgbClr val="EA5285"/>
              </a:buClr>
              <a:buSzPct val="100000"/>
              <a:buChar char="❍"/>
              <a:defRPr b="1" sz="1600">
                <a:solidFill>
                  <a:srgbClr val="005F89"/>
                </a:solidFill>
              </a:defRPr>
            </a:pPr>
            <a:r>
              <a:t>Salles d’attente :</a:t>
            </a:r>
          </a:p>
          <a:p>
            <a:pPr lvl="1" marL="297725" indent="-293551" algn="just">
              <a:spcBef>
                <a:spcPts val="1200"/>
              </a:spcBef>
              <a:buClr>
                <a:srgbClr val="EA5285"/>
              </a:buClr>
              <a:buSzPct val="45000"/>
              <a:buFont typeface="Arial"/>
              <a:buChar char="•"/>
              <a:defRPr sz="1600">
                <a:solidFill>
                  <a:srgbClr val="005F89"/>
                </a:solidFill>
              </a:defRPr>
            </a:pPr>
            <a:r>
              <a:t>Faux plafond en BA13 et minimum de 50% en GYPTON acoustique type aléatoire pour absorption  acoustique, finition peinture mat blanc ou équivalent</a:t>
            </a:r>
          </a:p>
          <a:p>
            <a:pPr marL="297725" indent="-293551" algn="just">
              <a:spcBef>
                <a:spcPts val="1200"/>
              </a:spcBef>
              <a:buClr>
                <a:srgbClr val="EA5285"/>
              </a:buClr>
              <a:buSzPct val="45000"/>
              <a:buFont typeface="Arial"/>
              <a:buChar char="•"/>
              <a:defRPr sz="1600">
                <a:solidFill>
                  <a:srgbClr val="005F89"/>
                </a:solidFill>
              </a:defRPr>
            </a:pPr>
            <a:r>
              <a:t>Trois corbeilles murales DELABIE blanche </a:t>
            </a:r>
          </a:p>
          <a:p>
            <a:pPr marL="342900" indent="-342900" algn="just">
              <a:spcBef>
                <a:spcPts val="800"/>
              </a:spcBef>
              <a:buClr>
                <a:srgbClr val="EA5285"/>
              </a:buClr>
              <a:buSzPct val="100000"/>
              <a:buChar char="❍"/>
              <a:defRPr sz="1600">
                <a:solidFill>
                  <a:srgbClr val="005F89"/>
                </a:solidFill>
              </a:defRPr>
            </a:pPr>
          </a:p>
          <a:p>
            <a:pPr marL="342900" indent="-342900" algn="just">
              <a:spcBef>
                <a:spcPts val="700"/>
              </a:spcBef>
              <a:buClr>
                <a:srgbClr val="EA5285"/>
              </a:buClr>
              <a:buSzPct val="100000"/>
              <a:buChar char="❍"/>
              <a:defRPr b="1" sz="1600">
                <a:solidFill>
                  <a:srgbClr val="005F89"/>
                </a:solidFill>
              </a:defRPr>
            </a:pPr>
            <a:r>
              <a:t>Local ménage (1 unité)</a:t>
            </a:r>
          </a:p>
          <a:p>
            <a:pPr marL="297725" indent="-293551" algn="just">
              <a:spcBef>
                <a:spcPts val="1200"/>
              </a:spcBef>
              <a:buClr>
                <a:srgbClr val="EA5285"/>
              </a:buClr>
              <a:buSzPct val="45000"/>
              <a:buFont typeface="Arial"/>
              <a:buChar char="•"/>
              <a:defRPr sz="1600">
                <a:solidFill>
                  <a:srgbClr val="005F89"/>
                </a:solidFill>
              </a:defRPr>
            </a:pPr>
            <a:r>
              <a:t>Bac à laver type NORMA  Vidoir mural livré avec inserts référence E1898, compris mitigeur type Grohe ou équivalent </a:t>
            </a:r>
          </a:p>
          <a:p>
            <a:pPr marL="297725" indent="-293551" algn="just">
              <a:spcBef>
                <a:spcPts val="1200"/>
              </a:spcBef>
              <a:buClr>
                <a:srgbClr val="EA5285"/>
              </a:buClr>
              <a:buSzPct val="45000"/>
              <a:buFont typeface="Arial"/>
              <a:buChar char="•"/>
              <a:defRPr sz="1600">
                <a:solidFill>
                  <a:srgbClr val="005F89"/>
                </a:solidFill>
              </a:defRPr>
            </a:pPr>
            <a:r>
              <a:t>Carrelage tout hauteur</a:t>
            </a:r>
          </a:p>
          <a:p>
            <a:pPr marL="297725" indent="-293551" algn="just">
              <a:spcBef>
                <a:spcPts val="1200"/>
              </a:spcBef>
              <a:buClr>
                <a:srgbClr val="EA5285"/>
              </a:buClr>
              <a:buSzPct val="45000"/>
              <a:buFont typeface="Arial"/>
              <a:buChar char="•"/>
              <a:defRPr sz="1600">
                <a:solidFill>
                  <a:srgbClr val="005F89"/>
                </a:solidFill>
              </a:defRPr>
            </a:pPr>
            <a:r>
              <a:t>Rangement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Rectangle 2"/>
          <p:cNvSpPr txBox="1"/>
          <p:nvPr>
            <p:ph type="title"/>
          </p:nvPr>
        </p:nvSpPr>
        <p:spPr>
          <a:xfrm>
            <a:off x="2371725" y="341313"/>
            <a:ext cx="6592888" cy="1079501"/>
          </a:xfrm>
          <a:prstGeom prst="rect">
            <a:avLst/>
          </a:prstGeom>
        </p:spPr>
        <p:txBody>
          <a:bodyPr/>
          <a:lstStyle/>
          <a:p>
            <a:pPr/>
            <a:r>
              <a:t>Prescriptions techniques</a:t>
            </a:r>
            <a:br/>
            <a:r>
              <a:t>Sanitaires publics</a:t>
            </a:r>
          </a:p>
        </p:txBody>
      </p:sp>
      <p:sp>
        <p:nvSpPr>
          <p:cNvPr id="265"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66" name="Rectangle 3"/>
          <p:cNvSpPr txBox="1"/>
          <p:nvPr/>
        </p:nvSpPr>
        <p:spPr>
          <a:xfrm>
            <a:off x="395535" y="1628800"/>
            <a:ext cx="8352930" cy="435809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spcBef>
                <a:spcPts val="700"/>
              </a:spcBef>
              <a:buClr>
                <a:srgbClr val="EA5285"/>
              </a:buClr>
              <a:buSzPct val="100000"/>
              <a:buChar char="❍"/>
              <a:defRPr b="1" sz="1600">
                <a:solidFill>
                  <a:srgbClr val="005F89"/>
                </a:solidFill>
              </a:defRPr>
            </a:pPr>
            <a:r>
              <a:t>Faux plafond a HSP de 240cm</a:t>
            </a:r>
            <a:r>
              <a:rPr b="0"/>
              <a:t>, de type dalle minérale 600*600mm Bioguard Acoustic Tegular Blanc de chez ARMSTRONG ou équivalent</a:t>
            </a:r>
          </a:p>
          <a:p>
            <a:pPr marL="342900" indent="-342900">
              <a:spcBef>
                <a:spcPts val="700"/>
              </a:spcBef>
              <a:buClr>
                <a:srgbClr val="EA5285"/>
              </a:buClr>
              <a:buSzPct val="100000"/>
              <a:buChar char="❍"/>
              <a:defRPr b="1" sz="1600">
                <a:solidFill>
                  <a:srgbClr val="005F89"/>
                </a:solidFill>
              </a:defRPr>
            </a:pPr>
            <a:r>
              <a:t>Bloc porte de distribution </a:t>
            </a:r>
          </a:p>
          <a:p>
            <a:pPr marL="342900" indent="-342900">
              <a:spcBef>
                <a:spcPts val="700"/>
              </a:spcBef>
              <a:buClr>
                <a:srgbClr val="EA5285"/>
              </a:buClr>
              <a:buSzPct val="100000"/>
              <a:buChar char="❍"/>
              <a:defRPr b="1" sz="1600">
                <a:solidFill>
                  <a:srgbClr val="005F89"/>
                </a:solidFill>
              </a:defRPr>
            </a:pPr>
            <a:r>
              <a:t>Lave main</a:t>
            </a:r>
            <a:r>
              <a:rPr b="0"/>
              <a:t> avec mitigeur </a:t>
            </a:r>
          </a:p>
          <a:p>
            <a:pPr marL="342900" indent="-342900">
              <a:spcBef>
                <a:spcPts val="700"/>
              </a:spcBef>
              <a:buClr>
                <a:srgbClr val="EA5285"/>
              </a:buClr>
              <a:buSzPct val="100000"/>
              <a:buChar char="❍"/>
              <a:defRPr b="1" sz="1600">
                <a:solidFill>
                  <a:srgbClr val="005F89"/>
                </a:solidFill>
              </a:defRPr>
            </a:pPr>
            <a:r>
              <a:t>Miroir</a:t>
            </a:r>
            <a:r>
              <a:rPr b="0"/>
              <a:t> au-dessus du lave main</a:t>
            </a:r>
          </a:p>
          <a:p>
            <a:pPr marL="342900" indent="-342900">
              <a:spcBef>
                <a:spcPts val="700"/>
              </a:spcBef>
              <a:buClr>
                <a:srgbClr val="EA5285"/>
              </a:buClr>
              <a:buSzPct val="100000"/>
              <a:buChar char="❍"/>
              <a:defRPr b="1" sz="1600">
                <a:solidFill>
                  <a:srgbClr val="005F89"/>
                </a:solidFill>
              </a:defRPr>
            </a:pPr>
            <a:r>
              <a:t>Commande simple éclairage </a:t>
            </a:r>
            <a:r>
              <a:rPr b="0"/>
              <a:t>sur spots à  LED encastré de type NEOS 15 de chez SWITCH MADE ou équivalent</a:t>
            </a:r>
          </a:p>
          <a:p>
            <a:pPr marL="342900" indent="-342900">
              <a:spcBef>
                <a:spcPts val="700"/>
              </a:spcBef>
              <a:buClr>
                <a:srgbClr val="EA5285"/>
              </a:buClr>
              <a:buSzPct val="100000"/>
              <a:buChar char="❍"/>
              <a:defRPr sz="1600">
                <a:solidFill>
                  <a:srgbClr val="005F89"/>
                </a:solidFill>
              </a:defRPr>
            </a:pPr>
            <a:r>
              <a:t>WC suspendu sur bati-support encastré – commande double consommation</a:t>
            </a:r>
          </a:p>
          <a:p>
            <a:pPr marL="342900" indent="-342900">
              <a:spcBef>
                <a:spcPts val="700"/>
              </a:spcBef>
              <a:buClr>
                <a:srgbClr val="EA5285"/>
              </a:buClr>
              <a:buSzPct val="100000"/>
              <a:buChar char="❍"/>
              <a:defRPr b="1" sz="1600">
                <a:solidFill>
                  <a:srgbClr val="005F89"/>
                </a:solidFill>
              </a:defRPr>
            </a:pPr>
            <a:r>
              <a:t>Distributeur</a:t>
            </a:r>
            <a:r>
              <a:rPr b="0"/>
              <a:t> savon idem cabinet médicaux </a:t>
            </a:r>
          </a:p>
          <a:p>
            <a:pPr marL="342900" indent="-342900">
              <a:spcBef>
                <a:spcPts val="700"/>
              </a:spcBef>
              <a:buClr>
                <a:srgbClr val="EA5285"/>
              </a:buClr>
              <a:buSzPct val="100000"/>
              <a:buChar char="❍"/>
              <a:defRPr b="1" sz="1600">
                <a:solidFill>
                  <a:srgbClr val="005F89"/>
                </a:solidFill>
              </a:defRPr>
            </a:pPr>
            <a:r>
              <a:t>Sèche main </a:t>
            </a:r>
            <a:r>
              <a:rPr b="0"/>
              <a:t>Marque DELABIE le moins bruyant possible Réf. 6621D blanc</a:t>
            </a:r>
          </a:p>
          <a:p>
            <a:pPr marL="342900" indent="-342900">
              <a:spcBef>
                <a:spcPts val="700"/>
              </a:spcBef>
              <a:buClr>
                <a:srgbClr val="EA5285"/>
              </a:buClr>
              <a:buSzPct val="100000"/>
              <a:buChar char="❍"/>
              <a:defRPr b="1" sz="1600">
                <a:solidFill>
                  <a:srgbClr val="005F89"/>
                </a:solidFill>
              </a:defRPr>
            </a:pPr>
            <a:r>
              <a:t>Distributeur Papier </a:t>
            </a:r>
            <a:r>
              <a:rPr b="0"/>
              <a:t>WC DELABIE grand modèle  Réf 2911ou équivalent</a:t>
            </a:r>
          </a:p>
          <a:p>
            <a:pPr marL="342900" indent="-342900">
              <a:spcBef>
                <a:spcPts val="700"/>
              </a:spcBef>
              <a:buClr>
                <a:srgbClr val="EA5285"/>
              </a:buClr>
              <a:buSzPct val="100000"/>
              <a:buChar char="❍"/>
              <a:defRPr b="1" sz="1600">
                <a:solidFill>
                  <a:srgbClr val="005F89"/>
                </a:solidFill>
              </a:defRPr>
            </a:pPr>
            <a:r>
              <a:t>Porte balais fixation murale </a:t>
            </a:r>
            <a:r>
              <a:rPr b="0"/>
              <a:t>DELABIE Ref. 4051 P (pas en innox)</a:t>
            </a:r>
          </a:p>
          <a:p>
            <a:pPr marL="342900" indent="-342900">
              <a:spcBef>
                <a:spcPts val="700"/>
              </a:spcBef>
              <a:buClr>
                <a:srgbClr val="EA5285"/>
              </a:buClr>
              <a:buSzPct val="100000"/>
              <a:buChar char="❍"/>
              <a:defRPr b="1" sz="1600">
                <a:solidFill>
                  <a:srgbClr val="005F89"/>
                </a:solidFill>
              </a:defRPr>
            </a:pPr>
            <a:r>
              <a:t>Porte vêtement </a:t>
            </a:r>
            <a:r>
              <a:rPr b="0"/>
              <a:t>DELABIE Ref. 301 ou équivalent </a:t>
            </a:r>
          </a:p>
          <a:p>
            <a:pPr marL="342900" indent="-342900">
              <a:spcBef>
                <a:spcPts val="700"/>
              </a:spcBef>
              <a:buClr>
                <a:srgbClr val="EA5285"/>
              </a:buClr>
              <a:buSzPct val="100000"/>
              <a:buChar char="❍"/>
              <a:defRPr b="1" sz="1600">
                <a:solidFill>
                  <a:srgbClr val="005F89"/>
                </a:solidFill>
              </a:defRPr>
            </a:pPr>
            <a:r>
              <a:t>Barre de relèvement WC </a:t>
            </a:r>
            <a:r>
              <a:rPr b="0"/>
              <a:t>– sauf bloc serrure et bloc porte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8" name="Rectangle 2"/>
          <p:cNvSpPr txBox="1"/>
          <p:nvPr>
            <p:ph type="title"/>
          </p:nvPr>
        </p:nvSpPr>
        <p:spPr>
          <a:xfrm>
            <a:off x="2371725" y="341313"/>
            <a:ext cx="6592888" cy="1079501"/>
          </a:xfrm>
          <a:prstGeom prst="rect">
            <a:avLst/>
          </a:prstGeom>
        </p:spPr>
        <p:txBody>
          <a:bodyPr/>
          <a:lstStyle/>
          <a:p>
            <a:pPr/>
            <a:r>
              <a:t>Programme architectural</a:t>
            </a:r>
          </a:p>
        </p:txBody>
      </p:sp>
      <p:sp>
        <p:nvSpPr>
          <p:cNvPr id="269" name="Rectangle 3"/>
          <p:cNvSpPr txBox="1"/>
          <p:nvPr>
            <p:ph type="body" sz="quarter" idx="1"/>
          </p:nvPr>
        </p:nvSpPr>
        <p:spPr>
          <a:xfrm>
            <a:off x="395535" y="3212975"/>
            <a:ext cx="8424938" cy="792089"/>
          </a:xfrm>
          <a:prstGeom prst="rect">
            <a:avLst/>
          </a:prstGeom>
        </p:spPr>
        <p:txBody>
          <a:bodyPr/>
          <a:lstStyle>
            <a:lvl1pPr marL="0" indent="0" algn="ctr">
              <a:spcBef>
                <a:spcPts val="1900"/>
              </a:spcBef>
              <a:buSzTx/>
              <a:buFont typeface="Wingdings"/>
              <a:buNone/>
              <a:defRPr b="1" sz="4000"/>
            </a:lvl1pPr>
          </a:lstStyle>
          <a:p>
            <a:pPr/>
            <a:r>
              <a:t>Pôle paramédical</a:t>
            </a:r>
          </a:p>
        </p:txBody>
      </p:sp>
      <p:sp>
        <p:nvSpPr>
          <p:cNvPr id="270"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2" name="Rectangle 2"/>
          <p:cNvSpPr txBox="1"/>
          <p:nvPr>
            <p:ph type="title"/>
          </p:nvPr>
        </p:nvSpPr>
        <p:spPr>
          <a:xfrm>
            <a:off x="2371725" y="341313"/>
            <a:ext cx="6592888" cy="1079501"/>
          </a:xfrm>
          <a:prstGeom prst="rect">
            <a:avLst/>
          </a:prstGeom>
        </p:spPr>
        <p:txBody>
          <a:bodyPr/>
          <a:lstStyle/>
          <a:p>
            <a:pPr/>
            <a:r>
              <a:t>Description / Finition</a:t>
            </a:r>
            <a:br/>
            <a:r>
              <a:t>Pôle paramédical</a:t>
            </a:r>
          </a:p>
        </p:txBody>
      </p:sp>
      <p:sp>
        <p:nvSpPr>
          <p:cNvPr id="273"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74" name="Rectangle 3"/>
          <p:cNvSpPr txBox="1"/>
          <p:nvPr/>
        </p:nvSpPr>
        <p:spPr>
          <a:xfrm>
            <a:off x="395535" y="1628800"/>
            <a:ext cx="8424938" cy="22937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800"/>
              </a:spcBef>
              <a:defRPr>
                <a:solidFill>
                  <a:srgbClr val="005F89"/>
                </a:solidFill>
              </a:defRPr>
            </a:pPr>
            <a:r>
              <a:t>Ce pôle regroupe :</a:t>
            </a:r>
          </a:p>
          <a:p>
            <a:pPr marL="342900" indent="-342900" algn="just">
              <a:spcBef>
                <a:spcPts val="1400"/>
              </a:spcBef>
              <a:buClr>
                <a:srgbClr val="EA5285"/>
              </a:buClr>
              <a:buSzPct val="100000"/>
              <a:buChar char="❍"/>
              <a:defRPr>
                <a:solidFill>
                  <a:srgbClr val="005F89"/>
                </a:solidFill>
              </a:defRPr>
            </a:pPr>
            <a:r>
              <a:t>1 espace de kinésithérapie de 80 m² comprenant un gymnase central desservant 4 box + toilettes privatives</a:t>
            </a:r>
          </a:p>
          <a:p>
            <a:pPr marL="342900" indent="-342900" algn="just">
              <a:spcBef>
                <a:spcPts val="1400"/>
              </a:spcBef>
              <a:buClr>
                <a:srgbClr val="EA5285"/>
              </a:buClr>
              <a:buSzPct val="100000"/>
              <a:buChar char="❍"/>
              <a:defRPr>
                <a:solidFill>
                  <a:srgbClr val="005F89"/>
                </a:solidFill>
              </a:defRPr>
            </a:pPr>
            <a:r>
              <a:t>1 cabinet de podologie de 25 m² + atelier de confection de semelles de 8 m².</a:t>
            </a:r>
          </a:p>
          <a:p>
            <a:pPr marL="342900" indent="-342900" algn="just">
              <a:spcBef>
                <a:spcPts val="1400"/>
              </a:spcBef>
              <a:buClr>
                <a:srgbClr val="EA5285"/>
              </a:buClr>
              <a:buSzPct val="100000"/>
              <a:buChar char="❍"/>
              <a:defRPr>
                <a:solidFill>
                  <a:srgbClr val="005F89"/>
                </a:solidFill>
              </a:defRPr>
            </a:pPr>
            <a:r>
              <a:t>1 cabinet d’orthophoniste de 20 m²</a:t>
            </a:r>
          </a:p>
          <a:p>
            <a:pPr algn="just">
              <a:spcBef>
                <a:spcPts val="1400"/>
              </a:spcBef>
              <a:defRPr>
                <a:solidFill>
                  <a:srgbClr val="005F89"/>
                </a:solidFill>
              </a:defRPr>
            </a:pPr>
            <a:r>
              <a:t>Un accès indépendant dessert ce pôle depuis l’extérieur.</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Rectangle 2"/>
          <p:cNvSpPr txBox="1"/>
          <p:nvPr>
            <p:ph type="title"/>
          </p:nvPr>
        </p:nvSpPr>
        <p:spPr>
          <a:xfrm>
            <a:off x="2371725" y="341313"/>
            <a:ext cx="6592888" cy="1079501"/>
          </a:xfrm>
          <a:prstGeom prst="rect">
            <a:avLst/>
          </a:prstGeom>
        </p:spPr>
        <p:txBody>
          <a:bodyPr/>
          <a:lstStyle/>
          <a:p>
            <a:pPr/>
            <a:r>
              <a:t>Description / Finition</a:t>
            </a:r>
            <a:br/>
            <a:r>
              <a:t>Pôle sage-femme et paramédicaux</a:t>
            </a:r>
          </a:p>
        </p:txBody>
      </p:sp>
      <p:sp>
        <p:nvSpPr>
          <p:cNvPr id="277"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278" name="Rectangle à coins arrondis 3"/>
          <p:cNvSpPr/>
          <p:nvPr/>
        </p:nvSpPr>
        <p:spPr>
          <a:xfrm>
            <a:off x="467543" y="1628799"/>
            <a:ext cx="8424938" cy="4248474"/>
          </a:xfrm>
          <a:prstGeom prst="roundRect">
            <a:avLst>
              <a:gd name="adj" fmla="val 16667"/>
            </a:avLst>
          </a:prstGeom>
          <a:ln w="25400">
            <a:solidFill>
              <a:srgbClr val="005F89"/>
            </a:solidFill>
          </a:ln>
        </p:spPr>
        <p:txBody>
          <a:bodyPr lIns="45719" rIns="45719" anchor="ctr"/>
          <a:lstStyle/>
          <a:p>
            <a:pPr algn="ctr">
              <a:defRPr>
                <a:solidFill>
                  <a:schemeClr val="accent3">
                    <a:lumOff val="44000"/>
                  </a:schemeClr>
                </a:solidFill>
              </a:defRPr>
            </a:pPr>
          </a:p>
        </p:txBody>
      </p:sp>
      <p:grpSp>
        <p:nvGrpSpPr>
          <p:cNvPr id="281" name="Rectangle à coins arrondis 4"/>
          <p:cNvGrpSpPr/>
          <p:nvPr/>
        </p:nvGrpSpPr>
        <p:grpSpPr>
          <a:xfrm>
            <a:off x="899591" y="1844824"/>
            <a:ext cx="7560842" cy="504057"/>
            <a:chOff x="0" y="0"/>
            <a:chExt cx="7560840" cy="504056"/>
          </a:xfrm>
        </p:grpSpPr>
        <p:sp>
          <p:nvSpPr>
            <p:cNvPr id="279" name="Rectangle aux angles arrondis"/>
            <p:cNvSpPr/>
            <p:nvPr/>
          </p:nvSpPr>
          <p:spPr>
            <a:xfrm>
              <a:off x="0" y="0"/>
              <a:ext cx="7560841" cy="504057"/>
            </a:xfrm>
            <a:prstGeom prst="roundRect">
              <a:avLst>
                <a:gd name="adj" fmla="val 16667"/>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280" name="Pôle sage-femme et paramédicaux : 190 m² environ"/>
            <p:cNvSpPr txBox="1"/>
            <p:nvPr/>
          </p:nvSpPr>
          <p:spPr>
            <a:xfrm>
              <a:off x="24605" y="76697"/>
              <a:ext cx="7511630"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solidFill>
                    <a:srgbClr val="005F89"/>
                  </a:solidFill>
                </a:defRPr>
              </a:lvl1pPr>
            </a:lstStyle>
            <a:p>
              <a:pPr/>
              <a:r>
                <a:t>Pôle sage-femme et paramédicaux : 190 m² environ</a:t>
              </a:r>
            </a:p>
          </p:txBody>
        </p:sp>
      </p:grpSp>
      <p:grpSp>
        <p:nvGrpSpPr>
          <p:cNvPr id="284" name="Ellipse 13"/>
          <p:cNvGrpSpPr/>
          <p:nvPr/>
        </p:nvGrpSpPr>
        <p:grpSpPr>
          <a:xfrm>
            <a:off x="5863599" y="2539082"/>
            <a:ext cx="2597329" cy="822321"/>
            <a:chOff x="0" y="0"/>
            <a:chExt cx="2597328" cy="822320"/>
          </a:xfrm>
        </p:grpSpPr>
        <p:sp>
          <p:nvSpPr>
            <p:cNvPr id="282" name="Ovale"/>
            <p:cNvSpPr/>
            <p:nvPr/>
          </p:nvSpPr>
          <p:spPr>
            <a:xfrm>
              <a:off x="-1" y="-1"/>
              <a:ext cx="2597330" cy="822322"/>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283" name="Sanitaires publics PMR h/f 10 m²"/>
            <p:cNvSpPr txBox="1"/>
            <p:nvPr/>
          </p:nvSpPr>
          <p:spPr>
            <a:xfrm>
              <a:off x="380369" y="165147"/>
              <a:ext cx="1836590" cy="4920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Sanitaires publics PMR h/f 10 m²</a:t>
              </a:r>
            </a:p>
          </p:txBody>
        </p:sp>
      </p:grpSp>
      <p:grpSp>
        <p:nvGrpSpPr>
          <p:cNvPr id="287" name="Rectangle à coins arrondis 7"/>
          <p:cNvGrpSpPr/>
          <p:nvPr/>
        </p:nvGrpSpPr>
        <p:grpSpPr>
          <a:xfrm>
            <a:off x="899591" y="2753353"/>
            <a:ext cx="1944218" cy="504057"/>
            <a:chOff x="0" y="0"/>
            <a:chExt cx="1944216" cy="504056"/>
          </a:xfrm>
        </p:grpSpPr>
        <p:sp>
          <p:nvSpPr>
            <p:cNvPr id="285"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286" name="Kinésithérapi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Kinésithérapie</a:t>
              </a:r>
            </a:p>
          </p:txBody>
        </p:sp>
      </p:grpSp>
      <p:grpSp>
        <p:nvGrpSpPr>
          <p:cNvPr id="290" name="Rectangle à coins arrondis 15"/>
          <p:cNvGrpSpPr/>
          <p:nvPr/>
        </p:nvGrpSpPr>
        <p:grpSpPr>
          <a:xfrm>
            <a:off x="899591" y="3372449"/>
            <a:ext cx="1944218" cy="504057"/>
            <a:chOff x="0" y="0"/>
            <a:chExt cx="1944216" cy="504056"/>
          </a:xfrm>
        </p:grpSpPr>
        <p:sp>
          <p:nvSpPr>
            <p:cNvPr id="288"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289" name="Pédicure podologu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Pédicure podologue</a:t>
              </a:r>
            </a:p>
          </p:txBody>
        </p:sp>
      </p:grpSp>
      <p:grpSp>
        <p:nvGrpSpPr>
          <p:cNvPr id="293" name="Rectangle à coins arrondis 16"/>
          <p:cNvGrpSpPr/>
          <p:nvPr/>
        </p:nvGrpSpPr>
        <p:grpSpPr>
          <a:xfrm>
            <a:off x="3167844" y="2753353"/>
            <a:ext cx="828093" cy="504057"/>
            <a:chOff x="0" y="0"/>
            <a:chExt cx="828091" cy="504056"/>
          </a:xfrm>
        </p:grpSpPr>
        <p:sp>
          <p:nvSpPr>
            <p:cNvPr id="291"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92" name="3"/>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3</a:t>
              </a:r>
            </a:p>
          </p:txBody>
        </p:sp>
      </p:grpSp>
      <p:grpSp>
        <p:nvGrpSpPr>
          <p:cNvPr id="296" name="Rectangle à coins arrondis 17"/>
          <p:cNvGrpSpPr/>
          <p:nvPr/>
        </p:nvGrpSpPr>
        <p:grpSpPr>
          <a:xfrm>
            <a:off x="3167844" y="3372449"/>
            <a:ext cx="828093" cy="504057"/>
            <a:chOff x="0" y="0"/>
            <a:chExt cx="828091" cy="504056"/>
          </a:xfrm>
        </p:grpSpPr>
        <p:sp>
          <p:nvSpPr>
            <p:cNvPr id="294"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95"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299" name="Rectangle à coins arrondis 18"/>
          <p:cNvGrpSpPr/>
          <p:nvPr/>
        </p:nvGrpSpPr>
        <p:grpSpPr>
          <a:xfrm>
            <a:off x="4319971" y="2753353"/>
            <a:ext cx="1112077" cy="504057"/>
            <a:chOff x="0" y="0"/>
            <a:chExt cx="1112076" cy="504056"/>
          </a:xfrm>
        </p:grpSpPr>
        <p:sp>
          <p:nvSpPr>
            <p:cNvPr id="297" name="Rectangle aux angles arrondis"/>
            <p:cNvSpPr/>
            <p:nvPr/>
          </p:nvSpPr>
          <p:spPr>
            <a:xfrm>
              <a:off x="0" y="0"/>
              <a:ext cx="111207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298" name="65 à 80 m²"/>
            <p:cNvSpPr txBox="1"/>
            <p:nvPr/>
          </p:nvSpPr>
          <p:spPr>
            <a:xfrm>
              <a:off x="24606" y="107616"/>
              <a:ext cx="1062864"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65 à 80 m²</a:t>
              </a:r>
            </a:p>
          </p:txBody>
        </p:sp>
      </p:grpSp>
      <p:grpSp>
        <p:nvGrpSpPr>
          <p:cNvPr id="302" name="Rectangle à coins arrondis 19"/>
          <p:cNvGrpSpPr/>
          <p:nvPr/>
        </p:nvGrpSpPr>
        <p:grpSpPr>
          <a:xfrm>
            <a:off x="4319971" y="3361402"/>
            <a:ext cx="1112077" cy="504057"/>
            <a:chOff x="0" y="0"/>
            <a:chExt cx="1112076" cy="504056"/>
          </a:xfrm>
        </p:grpSpPr>
        <p:sp>
          <p:nvSpPr>
            <p:cNvPr id="300" name="Rectangle aux angles arrondis"/>
            <p:cNvSpPr/>
            <p:nvPr/>
          </p:nvSpPr>
          <p:spPr>
            <a:xfrm>
              <a:off x="0" y="0"/>
              <a:ext cx="111207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01" name="33 m²"/>
            <p:cNvSpPr txBox="1"/>
            <p:nvPr/>
          </p:nvSpPr>
          <p:spPr>
            <a:xfrm>
              <a:off x="24606" y="107616"/>
              <a:ext cx="1062864"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33 m²</a:t>
              </a:r>
            </a:p>
          </p:txBody>
        </p:sp>
      </p:grpSp>
      <p:sp>
        <p:nvSpPr>
          <p:cNvPr id="303" name="ZoneTexte 9"/>
          <p:cNvSpPr txBox="1"/>
          <p:nvPr/>
        </p:nvSpPr>
        <p:spPr>
          <a:xfrm>
            <a:off x="3167844" y="2414798"/>
            <a:ext cx="828093"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Effectif</a:t>
            </a:r>
          </a:p>
        </p:txBody>
      </p:sp>
      <p:sp>
        <p:nvSpPr>
          <p:cNvPr id="304" name="ZoneTexte 23"/>
          <p:cNvSpPr txBox="1"/>
          <p:nvPr/>
        </p:nvSpPr>
        <p:spPr>
          <a:xfrm>
            <a:off x="4319971" y="2414798"/>
            <a:ext cx="1044117"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Surface</a:t>
            </a:r>
          </a:p>
        </p:txBody>
      </p:sp>
      <p:grpSp>
        <p:nvGrpSpPr>
          <p:cNvPr id="307" name="Ellipse 25"/>
          <p:cNvGrpSpPr/>
          <p:nvPr/>
        </p:nvGrpSpPr>
        <p:grpSpPr>
          <a:xfrm>
            <a:off x="5863599" y="3633420"/>
            <a:ext cx="2597329" cy="792089"/>
            <a:chOff x="0" y="0"/>
            <a:chExt cx="2597328" cy="792087"/>
          </a:xfrm>
        </p:grpSpPr>
        <p:sp>
          <p:nvSpPr>
            <p:cNvPr id="305" name="Ovale"/>
            <p:cNvSpPr/>
            <p:nvPr/>
          </p:nvSpPr>
          <p:spPr>
            <a:xfrm>
              <a:off x="-1" y="0"/>
              <a:ext cx="2597330"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306" name="Sanitaires privés h/f 10 m²"/>
            <p:cNvSpPr txBox="1"/>
            <p:nvPr/>
          </p:nvSpPr>
          <p:spPr>
            <a:xfrm>
              <a:off x="380369" y="150032"/>
              <a:ext cx="1836590"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Sanitaires privés h/f 10 m²</a:t>
              </a:r>
            </a:p>
          </p:txBody>
        </p:sp>
      </p:grpSp>
      <p:grpSp>
        <p:nvGrpSpPr>
          <p:cNvPr id="310" name="Rectangle à coins arrondis 24"/>
          <p:cNvGrpSpPr/>
          <p:nvPr/>
        </p:nvGrpSpPr>
        <p:grpSpPr>
          <a:xfrm>
            <a:off x="896928" y="3970926"/>
            <a:ext cx="1944217" cy="504058"/>
            <a:chOff x="0" y="0"/>
            <a:chExt cx="1944216" cy="504056"/>
          </a:xfrm>
        </p:grpSpPr>
        <p:sp>
          <p:nvSpPr>
            <p:cNvPr id="308"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309" name="Orthophonist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Orthophoniste</a:t>
              </a:r>
            </a:p>
          </p:txBody>
        </p:sp>
      </p:grpSp>
      <p:grpSp>
        <p:nvGrpSpPr>
          <p:cNvPr id="313" name="Rectangle à coins arrondis 31"/>
          <p:cNvGrpSpPr/>
          <p:nvPr/>
        </p:nvGrpSpPr>
        <p:grpSpPr>
          <a:xfrm>
            <a:off x="3165180" y="3970451"/>
            <a:ext cx="828093" cy="504057"/>
            <a:chOff x="0" y="0"/>
            <a:chExt cx="828091" cy="504056"/>
          </a:xfrm>
        </p:grpSpPr>
        <p:sp>
          <p:nvSpPr>
            <p:cNvPr id="311"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12"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316" name="Rectangle à coins arrondis 32"/>
          <p:cNvGrpSpPr/>
          <p:nvPr/>
        </p:nvGrpSpPr>
        <p:grpSpPr>
          <a:xfrm>
            <a:off x="4319971" y="3970451"/>
            <a:ext cx="1112077" cy="504057"/>
            <a:chOff x="0" y="0"/>
            <a:chExt cx="1112076" cy="504056"/>
          </a:xfrm>
        </p:grpSpPr>
        <p:sp>
          <p:nvSpPr>
            <p:cNvPr id="314" name="Rectangle aux angles arrondis"/>
            <p:cNvSpPr/>
            <p:nvPr/>
          </p:nvSpPr>
          <p:spPr>
            <a:xfrm>
              <a:off x="0" y="0"/>
              <a:ext cx="111207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15" name="20 m²"/>
            <p:cNvSpPr txBox="1"/>
            <p:nvPr/>
          </p:nvSpPr>
          <p:spPr>
            <a:xfrm>
              <a:off x="24606" y="107616"/>
              <a:ext cx="1062864"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20 m²</a:t>
              </a:r>
            </a:p>
          </p:txBody>
        </p:sp>
      </p:grpSp>
      <p:grpSp>
        <p:nvGrpSpPr>
          <p:cNvPr id="319" name="Ellipse 36"/>
          <p:cNvGrpSpPr/>
          <p:nvPr/>
        </p:nvGrpSpPr>
        <p:grpSpPr>
          <a:xfrm>
            <a:off x="5863599" y="4697526"/>
            <a:ext cx="2597329" cy="792089"/>
            <a:chOff x="0" y="0"/>
            <a:chExt cx="2597328" cy="792087"/>
          </a:xfrm>
        </p:grpSpPr>
        <p:sp>
          <p:nvSpPr>
            <p:cNvPr id="317" name="Ovale"/>
            <p:cNvSpPr/>
            <p:nvPr/>
          </p:nvSpPr>
          <p:spPr>
            <a:xfrm>
              <a:off x="-1" y="0"/>
              <a:ext cx="2597330"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318" name="Espaces d’attente : 2x10 m² ou 1x20m²…"/>
            <p:cNvSpPr txBox="1"/>
            <p:nvPr/>
          </p:nvSpPr>
          <p:spPr>
            <a:xfrm>
              <a:off x="380369" y="48432"/>
              <a:ext cx="1836590" cy="6952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1400">
                  <a:solidFill>
                    <a:schemeClr val="accent3">
                      <a:lumOff val="44000"/>
                    </a:schemeClr>
                  </a:solidFill>
                </a:defRPr>
              </a:pPr>
              <a:r>
                <a:t>Espaces d’attente : 2x10 m² ou 1x20m²</a:t>
              </a:r>
            </a:p>
            <a:p>
              <a:pPr algn="ctr">
                <a:defRPr sz="1400">
                  <a:solidFill>
                    <a:schemeClr val="accent3">
                      <a:lumOff val="44000"/>
                    </a:schemeClr>
                  </a:solidFill>
                </a:defRPr>
              </a:pPr>
              <a:r>
                <a:t>Circulation : 20 m²</a:t>
              </a:r>
            </a:p>
          </p:txBody>
        </p:sp>
      </p:gr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Rectangle 2"/>
          <p:cNvSpPr txBox="1"/>
          <p:nvPr>
            <p:ph type="title"/>
          </p:nvPr>
        </p:nvSpPr>
        <p:spPr>
          <a:xfrm>
            <a:off x="2371725" y="341313"/>
            <a:ext cx="6592888" cy="1079501"/>
          </a:xfrm>
          <a:prstGeom prst="rect">
            <a:avLst/>
          </a:prstGeom>
        </p:spPr>
        <p:txBody>
          <a:bodyPr/>
          <a:lstStyle/>
          <a:p>
            <a:pPr/>
            <a:r>
              <a:t>Description / Finition</a:t>
            </a:r>
            <a:br/>
            <a:r>
              <a:t>Pôle de kinésithérapie</a:t>
            </a:r>
          </a:p>
        </p:txBody>
      </p:sp>
      <p:sp>
        <p:nvSpPr>
          <p:cNvPr id="324"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25" name="Rectangle 3"/>
          <p:cNvSpPr txBox="1"/>
          <p:nvPr/>
        </p:nvSpPr>
        <p:spPr>
          <a:xfrm>
            <a:off x="395535" y="1628800"/>
            <a:ext cx="8424938" cy="401366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spcBef>
                <a:spcPts val="800"/>
              </a:spcBef>
              <a:buClr>
                <a:srgbClr val="EA5285"/>
              </a:buClr>
              <a:buSzPct val="100000"/>
              <a:buChar char="❍"/>
              <a:defRPr>
                <a:solidFill>
                  <a:srgbClr val="005F89"/>
                </a:solidFill>
              </a:defRPr>
            </a:pPr>
            <a:r>
              <a:t>Activité </a:t>
            </a:r>
            <a:r>
              <a:rPr b="1"/>
              <a:t>kinésithérapie</a:t>
            </a:r>
            <a:r>
              <a:t> : deux options à 65 ou 80 m², en fonction du coût immobilier</a:t>
            </a:r>
          </a:p>
          <a:p>
            <a:pPr marL="342900" indent="-342900">
              <a:spcBef>
                <a:spcPts val="800"/>
              </a:spcBef>
              <a:buClr>
                <a:srgbClr val="EA5285"/>
              </a:buClr>
              <a:buSzPct val="100000"/>
              <a:buChar char="❍"/>
              <a:defRPr>
                <a:solidFill>
                  <a:srgbClr val="005F89"/>
                </a:solidFill>
              </a:defRPr>
            </a:pPr>
            <a:r>
              <a:t>Option 1, 65 m²</a:t>
            </a:r>
          </a:p>
          <a:p>
            <a:pPr lvl="1" marL="799507" indent="-342641">
              <a:spcBef>
                <a:spcPts val="700"/>
              </a:spcBef>
              <a:buClr>
                <a:srgbClr val="EA5285"/>
              </a:buClr>
              <a:buSzPct val="100000"/>
              <a:buFont typeface="Arial"/>
              <a:buChar char="•"/>
              <a:defRPr sz="1600">
                <a:solidFill>
                  <a:srgbClr val="005F89"/>
                </a:solidFill>
              </a:defRPr>
            </a:pPr>
            <a:r>
              <a:t>Un gymnase de rééducation de 30 m² avec baie vitrée + un mur porteur pour espalier.</a:t>
            </a:r>
          </a:p>
          <a:p>
            <a:pPr lvl="1" marL="799507" indent="-342641">
              <a:spcBef>
                <a:spcPts val="700"/>
              </a:spcBef>
              <a:buClr>
                <a:srgbClr val="EA5285"/>
              </a:buClr>
              <a:buSzPct val="100000"/>
              <a:buFont typeface="Arial"/>
              <a:buChar char="•"/>
              <a:defRPr sz="1600">
                <a:solidFill>
                  <a:srgbClr val="005F89"/>
                </a:solidFill>
              </a:defRPr>
            </a:pPr>
            <a:r>
              <a:t>1 box de 15 m²</a:t>
            </a:r>
          </a:p>
          <a:p>
            <a:pPr lvl="1" marL="799507" indent="-342641">
              <a:spcBef>
                <a:spcPts val="700"/>
              </a:spcBef>
              <a:buClr>
                <a:srgbClr val="EA5285"/>
              </a:buClr>
              <a:buSzPct val="100000"/>
              <a:buFont typeface="Arial"/>
              <a:buChar char="•"/>
              <a:defRPr sz="1600">
                <a:solidFill>
                  <a:srgbClr val="005F89"/>
                </a:solidFill>
              </a:defRPr>
            </a:pPr>
            <a:r>
              <a:t>1 box de 20 m² divisible en 2 x 10 m², permettant une évolution du nombre de praticiens à terme</a:t>
            </a:r>
          </a:p>
          <a:p>
            <a:pPr marL="342900" indent="-342900">
              <a:spcBef>
                <a:spcPts val="800"/>
              </a:spcBef>
              <a:buClr>
                <a:srgbClr val="EA5285"/>
              </a:buClr>
              <a:buSzPct val="100000"/>
              <a:buChar char="❍"/>
              <a:defRPr>
                <a:solidFill>
                  <a:srgbClr val="005F89"/>
                </a:solidFill>
              </a:defRPr>
            </a:pPr>
            <a:r>
              <a:t>Option 2, 80 m²</a:t>
            </a:r>
          </a:p>
          <a:p>
            <a:pPr lvl="1" marL="799507" indent="-342641">
              <a:spcBef>
                <a:spcPts val="700"/>
              </a:spcBef>
              <a:buClr>
                <a:srgbClr val="EA5285"/>
              </a:buClr>
              <a:buSzPct val="100000"/>
              <a:buFont typeface="Arial"/>
              <a:buChar char="•"/>
              <a:defRPr sz="1600">
                <a:solidFill>
                  <a:srgbClr val="005F89"/>
                </a:solidFill>
              </a:defRPr>
            </a:pPr>
            <a:r>
              <a:t>Un gymnase de rééducation de 30 m² avec baie vitrée + un mur porteur pour espalier.</a:t>
            </a:r>
          </a:p>
          <a:p>
            <a:pPr lvl="1" marL="799507" indent="-342641">
              <a:spcBef>
                <a:spcPts val="700"/>
              </a:spcBef>
              <a:buClr>
                <a:srgbClr val="EA5285"/>
              </a:buClr>
              <a:buSzPct val="100000"/>
              <a:buFont typeface="Arial"/>
              <a:buChar char="•"/>
              <a:defRPr sz="1600">
                <a:solidFill>
                  <a:srgbClr val="005F89"/>
                </a:solidFill>
              </a:defRPr>
            </a:pPr>
            <a:r>
              <a:t>2 box de 15 m²</a:t>
            </a:r>
          </a:p>
          <a:p>
            <a:pPr lvl="1" marL="799507" indent="-342641">
              <a:spcBef>
                <a:spcPts val="700"/>
              </a:spcBef>
              <a:buClr>
                <a:srgbClr val="EA5285"/>
              </a:buClr>
              <a:buSzPct val="100000"/>
              <a:buFont typeface="Arial"/>
              <a:buChar char="•"/>
              <a:defRPr sz="1600">
                <a:solidFill>
                  <a:srgbClr val="005F89"/>
                </a:solidFill>
              </a:defRPr>
            </a:pPr>
            <a:r>
              <a:t>1 box de 20 m² divisible en 2 x 10 m²</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Rectangle 2"/>
          <p:cNvSpPr txBox="1"/>
          <p:nvPr>
            <p:ph type="title"/>
          </p:nvPr>
        </p:nvSpPr>
        <p:spPr>
          <a:xfrm>
            <a:off x="2371725" y="341313"/>
            <a:ext cx="6592888" cy="1079501"/>
          </a:xfrm>
          <a:prstGeom prst="rect">
            <a:avLst/>
          </a:prstGeom>
        </p:spPr>
        <p:txBody>
          <a:bodyPr/>
          <a:lstStyle/>
          <a:p>
            <a:pPr/>
            <a:r>
              <a:t>Description / Finition</a:t>
            </a:r>
            <a:br/>
            <a:r>
              <a:t>Pôle de kinésithérapie</a:t>
            </a:r>
          </a:p>
        </p:txBody>
      </p:sp>
      <p:sp>
        <p:nvSpPr>
          <p:cNvPr id="328"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29" name="Rectangle 3"/>
          <p:cNvSpPr txBox="1"/>
          <p:nvPr/>
        </p:nvSpPr>
        <p:spPr>
          <a:xfrm>
            <a:off x="395535" y="1628800"/>
            <a:ext cx="8424938" cy="62688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400"/>
              </a:spcBef>
              <a:defRPr b="1">
                <a:solidFill>
                  <a:srgbClr val="005F89"/>
                </a:solidFill>
              </a:defRPr>
            </a:pPr>
            <a:r>
              <a:t>Partie gymnase</a:t>
            </a:r>
          </a:p>
          <a:p>
            <a:pPr marL="285538" indent="-285538" algn="just">
              <a:spcBef>
                <a:spcPts val="400"/>
              </a:spcBef>
              <a:buClr>
                <a:srgbClr val="EA5285"/>
              </a:buClr>
              <a:buSzPct val="100000"/>
              <a:buFont typeface="Arial"/>
              <a:buChar char="•"/>
              <a:defRPr b="1">
                <a:solidFill>
                  <a:srgbClr val="005F89"/>
                </a:solidFill>
              </a:defRPr>
            </a:pPr>
            <a:r>
              <a:t>au minimum un mur dur pour fixation équipement (espalier), une baie vitrée</a:t>
            </a:r>
          </a:p>
          <a:p>
            <a:pPr marL="285538" indent="-285538" algn="just">
              <a:spcBef>
                <a:spcPts val="400"/>
              </a:spcBef>
              <a:buClr>
                <a:srgbClr val="EA5285"/>
              </a:buClr>
              <a:buSzPct val="100000"/>
              <a:buFont typeface="Arial"/>
              <a:buChar char="•"/>
              <a:defRPr b="1">
                <a:solidFill>
                  <a:srgbClr val="005F89"/>
                </a:solidFill>
              </a:defRPr>
            </a:pPr>
            <a:r>
              <a:t>Equipement électrique</a:t>
            </a:r>
            <a:r>
              <a:rPr b="0"/>
              <a:t> : 24*PC+T + 6 RJ45 à répartir sur les murs Eclairage plafonnier type DOLIGHT 6036 Puissance 36 W</a:t>
            </a:r>
          </a:p>
          <a:p>
            <a:pPr marL="285538" indent="-285538" algn="just">
              <a:spcBef>
                <a:spcPts val="400"/>
              </a:spcBef>
              <a:buClr>
                <a:srgbClr val="EA5285"/>
              </a:buClr>
              <a:buSzPct val="100000"/>
              <a:buFont typeface="Arial"/>
              <a:buChar char="•"/>
              <a:defRPr b="1">
                <a:solidFill>
                  <a:srgbClr val="005F89"/>
                </a:solidFill>
              </a:defRPr>
            </a:pPr>
            <a:r>
              <a:t>Interrupteur simple commande d’allumage </a:t>
            </a:r>
          </a:p>
          <a:p>
            <a:pPr marL="285538" indent="-285538" algn="just">
              <a:spcBef>
                <a:spcPts val="400"/>
              </a:spcBef>
              <a:buClr>
                <a:srgbClr val="EA5285"/>
              </a:buClr>
              <a:buSzPct val="100000"/>
              <a:buFont typeface="Arial"/>
              <a:buChar char="•"/>
              <a:defRPr b="1">
                <a:solidFill>
                  <a:srgbClr val="005F89"/>
                </a:solidFill>
              </a:defRPr>
            </a:pPr>
            <a:r>
              <a:t>Faux plafond HSP de 250cm</a:t>
            </a:r>
            <a:r>
              <a:rPr b="0"/>
              <a:t>, de type dalle minérale 600*600mm Bioguard Acoustic Tegular Blanc de chez ARMSTRONG ou équivalent</a:t>
            </a:r>
          </a:p>
          <a:p>
            <a:pPr marL="285538" indent="-285538" algn="just">
              <a:spcBef>
                <a:spcPts val="400"/>
              </a:spcBef>
              <a:buClr>
                <a:srgbClr val="EA5285"/>
              </a:buClr>
              <a:buSzPct val="100000"/>
              <a:buFont typeface="Arial"/>
              <a:buChar char="•"/>
              <a:defRPr b="1">
                <a:solidFill>
                  <a:srgbClr val="005F89"/>
                </a:solidFill>
              </a:defRPr>
            </a:pPr>
            <a:r>
              <a:t>Meuble de rangements </a:t>
            </a:r>
            <a:r>
              <a:rPr b="0"/>
              <a:t>selon plan architecte porte coulissante</a:t>
            </a:r>
          </a:p>
          <a:p>
            <a:pPr marL="285538" indent="-285538" algn="just">
              <a:spcBef>
                <a:spcPts val="400"/>
              </a:spcBef>
              <a:buClr>
                <a:srgbClr val="EA5285"/>
              </a:buClr>
              <a:buSzPct val="100000"/>
              <a:buFont typeface="Arial"/>
              <a:buChar char="•"/>
              <a:defRPr b="1">
                <a:solidFill>
                  <a:srgbClr val="005F89"/>
                </a:solidFill>
              </a:defRPr>
            </a:pPr>
            <a:r>
              <a:t>Peinture des murs </a:t>
            </a:r>
            <a:r>
              <a:rPr b="0"/>
              <a:t>type finition lisse aspect velouté lessivable, teinte au choix de l’exploitant. </a:t>
            </a:r>
          </a:p>
          <a:p>
            <a:pPr marL="285538" indent="-285538" algn="just">
              <a:spcBef>
                <a:spcPts val="400"/>
              </a:spcBef>
              <a:buClr>
                <a:srgbClr val="EA5285"/>
              </a:buClr>
              <a:buSzPct val="100000"/>
              <a:buFont typeface="Arial"/>
              <a:buChar char="•"/>
              <a:defRPr b="1">
                <a:solidFill>
                  <a:srgbClr val="005F89"/>
                </a:solidFill>
              </a:defRPr>
            </a:pPr>
            <a:r>
              <a:t>Evier et meuble sous évier </a:t>
            </a:r>
            <a:r>
              <a:rPr b="0"/>
              <a:t>avec plan de travail jointé au mur</a:t>
            </a:r>
          </a:p>
          <a:p>
            <a:pPr marL="285538" indent="-285538" algn="just">
              <a:spcBef>
                <a:spcPts val="400"/>
              </a:spcBef>
              <a:buClr>
                <a:srgbClr val="EA5285"/>
              </a:buClr>
              <a:buSzPct val="100000"/>
              <a:buFont typeface="Arial"/>
              <a:buChar char="•"/>
              <a:defRPr b="1">
                <a:solidFill>
                  <a:srgbClr val="005F89"/>
                </a:solidFill>
              </a:defRPr>
            </a:pPr>
            <a:r>
              <a:t>Mitigeur</a:t>
            </a:r>
            <a:r>
              <a:rPr b="0"/>
              <a:t> idem cabinet médicaux ou équivalent</a:t>
            </a:r>
          </a:p>
          <a:p>
            <a:pPr marL="285538" indent="-285538" algn="just">
              <a:spcBef>
                <a:spcPts val="400"/>
              </a:spcBef>
              <a:buClr>
                <a:srgbClr val="EA5285"/>
              </a:buClr>
              <a:buSzPct val="100000"/>
              <a:buFont typeface="Arial"/>
              <a:buChar char="•"/>
              <a:defRPr b="1">
                <a:solidFill>
                  <a:srgbClr val="005F89"/>
                </a:solidFill>
              </a:defRPr>
            </a:pPr>
            <a:r>
              <a:t>Distributeur savon </a:t>
            </a:r>
            <a:r>
              <a:rPr b="0"/>
              <a:t>idem cabinet médicaux ou équivalent</a:t>
            </a:r>
          </a:p>
          <a:p>
            <a:pPr marL="285538" indent="-285538" algn="just">
              <a:spcBef>
                <a:spcPts val="400"/>
              </a:spcBef>
              <a:buClr>
                <a:srgbClr val="EA5285"/>
              </a:buClr>
              <a:buSzPct val="100000"/>
              <a:buFont typeface="Arial"/>
              <a:buChar char="•"/>
              <a:defRPr b="1">
                <a:solidFill>
                  <a:srgbClr val="005F89"/>
                </a:solidFill>
              </a:defRPr>
            </a:pPr>
            <a:r>
              <a:t>Distributeur mural essuie main </a:t>
            </a:r>
            <a:r>
              <a:rPr b="0"/>
              <a:t>idem cabinet médicaux ou équivalent </a:t>
            </a:r>
          </a:p>
          <a:p>
            <a:pPr algn="just">
              <a:spcBef>
                <a:spcPts val="1400"/>
              </a:spcBef>
              <a:defRPr>
                <a:solidFill>
                  <a:srgbClr val="005F89"/>
                </a:solidFill>
              </a:defRPr>
            </a:pPr>
          </a:p>
          <a:p>
            <a:pPr marL="342900" indent="-342900" algn="just">
              <a:spcBef>
                <a:spcPts val="1400"/>
              </a:spcBef>
              <a:buClr>
                <a:srgbClr val="EA5285"/>
              </a:buClr>
              <a:buSzPct val="100000"/>
              <a:buChar char="❍"/>
              <a:defRPr>
                <a:solidFill>
                  <a:srgbClr val="005F89"/>
                </a:solidFill>
              </a:defRPr>
            </a:pPr>
          </a:p>
          <a:p>
            <a:pPr marL="342900" indent="-342900" algn="just">
              <a:spcBef>
                <a:spcPts val="1400"/>
              </a:spcBef>
              <a:buClr>
                <a:srgbClr val="EA5285"/>
              </a:buClr>
              <a:buSzPct val="100000"/>
              <a:buChar char="❍"/>
              <a:defRPr>
                <a:solidFill>
                  <a:srgbClr val="005F89"/>
                </a:solidFill>
              </a:defRPr>
            </a:pP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Rectangle 2"/>
          <p:cNvSpPr txBox="1"/>
          <p:nvPr>
            <p:ph type="title"/>
          </p:nvPr>
        </p:nvSpPr>
        <p:spPr>
          <a:xfrm>
            <a:off x="2371725" y="341313"/>
            <a:ext cx="6592888" cy="1079501"/>
          </a:xfrm>
          <a:prstGeom prst="rect">
            <a:avLst/>
          </a:prstGeom>
        </p:spPr>
        <p:txBody>
          <a:bodyPr/>
          <a:lstStyle/>
          <a:p>
            <a:pPr/>
            <a:r>
              <a:t>Description / Finition</a:t>
            </a:r>
            <a:br/>
            <a:r>
              <a:t>Pôle de kinésithérapie</a:t>
            </a:r>
          </a:p>
        </p:txBody>
      </p:sp>
      <p:sp>
        <p:nvSpPr>
          <p:cNvPr id="332"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33" name="Rectangle 3"/>
          <p:cNvSpPr txBox="1"/>
          <p:nvPr/>
        </p:nvSpPr>
        <p:spPr>
          <a:xfrm>
            <a:off x="395535" y="1628800"/>
            <a:ext cx="8424938" cy="57616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400"/>
              </a:spcBef>
              <a:defRPr b="1">
                <a:solidFill>
                  <a:srgbClr val="005F89"/>
                </a:solidFill>
              </a:defRPr>
            </a:pPr>
            <a:r>
              <a:t>Box de 15 m² (1 ou 2 suivant option)</a:t>
            </a:r>
          </a:p>
          <a:p>
            <a:pPr marL="285538" indent="-285538" algn="just">
              <a:spcBef>
                <a:spcPts val="400"/>
              </a:spcBef>
              <a:buClr>
                <a:srgbClr val="EA5285"/>
              </a:buClr>
              <a:buSzPct val="100000"/>
              <a:buFont typeface="Arial"/>
              <a:buChar char="•"/>
              <a:defRPr b="1" sz="1600">
                <a:solidFill>
                  <a:srgbClr val="005F89"/>
                </a:solidFill>
              </a:defRPr>
            </a:pPr>
            <a:r>
              <a:t>Lumière naturelle</a:t>
            </a:r>
          </a:p>
          <a:p>
            <a:pPr marL="285538" indent="-285538" algn="just">
              <a:spcBef>
                <a:spcPts val="400"/>
              </a:spcBef>
              <a:buClr>
                <a:srgbClr val="EA5285"/>
              </a:buClr>
              <a:buSzPct val="100000"/>
              <a:buFont typeface="Arial"/>
              <a:buChar char="•"/>
              <a:defRPr b="1" sz="1600">
                <a:solidFill>
                  <a:srgbClr val="005F89"/>
                </a:solidFill>
              </a:defRPr>
            </a:pPr>
            <a:r>
              <a:t>Equipement électrique</a:t>
            </a:r>
            <a:r>
              <a:rPr b="0"/>
              <a:t> : 6*PC+T + 2 RJ45  à répartir sur les murs, interrupteur simple commande d’allumage, éclairage plafonnier type DOLIGHT 6036 Puissance 36 W  PANEOS 300*1200mm de chez SWITCH MADE ou équivalent</a:t>
            </a:r>
          </a:p>
          <a:p>
            <a:pPr marL="285538" indent="-285538" algn="just">
              <a:spcBef>
                <a:spcPts val="400"/>
              </a:spcBef>
              <a:buClr>
                <a:srgbClr val="EA5285"/>
              </a:buClr>
              <a:buSzPct val="100000"/>
              <a:buFont typeface="Arial"/>
              <a:buChar char="•"/>
              <a:defRPr b="1" sz="1600">
                <a:solidFill>
                  <a:srgbClr val="005F89"/>
                </a:solidFill>
              </a:defRPr>
            </a:pPr>
            <a:r>
              <a:t>Faux plafond HSP de 240cm</a:t>
            </a:r>
            <a:r>
              <a:rPr b="0"/>
              <a:t>, de type dalle minérale 600*600mm Bioguard Acoustic Tegular Blanc de chez ARMSTRONG ou équivalent</a:t>
            </a:r>
          </a:p>
          <a:p>
            <a:pPr marL="285538" indent="-285538" algn="just">
              <a:spcBef>
                <a:spcPts val="400"/>
              </a:spcBef>
              <a:buClr>
                <a:srgbClr val="EA5285"/>
              </a:buClr>
              <a:buSzPct val="100000"/>
              <a:buFont typeface="Arial"/>
              <a:buChar char="•"/>
              <a:defRPr b="1" sz="1600">
                <a:solidFill>
                  <a:srgbClr val="005F89"/>
                </a:solidFill>
              </a:defRPr>
            </a:pPr>
            <a:r>
              <a:t>Bloc porte de distribution coulissante</a:t>
            </a:r>
            <a:r>
              <a:rPr b="0"/>
              <a:t>, à galandage selon épaisseur de la cloison, affaiblissement acoustique maximum avec porte coulissante, finition porte stratifié teinte au choix de l’exploitant, </a:t>
            </a:r>
          </a:p>
          <a:p>
            <a:pPr marL="285538" indent="-285538" algn="just">
              <a:spcBef>
                <a:spcPts val="400"/>
              </a:spcBef>
              <a:buClr>
                <a:srgbClr val="EA5285"/>
              </a:buClr>
              <a:buSzPct val="100000"/>
              <a:buFont typeface="Arial"/>
              <a:buChar char="•"/>
              <a:defRPr b="1" sz="1600">
                <a:solidFill>
                  <a:srgbClr val="005F89"/>
                </a:solidFill>
              </a:defRPr>
            </a:pPr>
            <a:r>
              <a:t>Point d’eau angulaire</a:t>
            </a:r>
            <a:r>
              <a:rPr b="0"/>
              <a:t> avec robinetterie mitigeur idem cabinet médicaux ou équivalent </a:t>
            </a:r>
          </a:p>
          <a:p>
            <a:pPr marL="285538" indent="-285538" algn="just">
              <a:spcBef>
                <a:spcPts val="400"/>
              </a:spcBef>
              <a:buClr>
                <a:srgbClr val="EA5285"/>
              </a:buClr>
              <a:buSzPct val="100000"/>
              <a:buFont typeface="Arial"/>
              <a:buChar char="•"/>
              <a:defRPr b="1" sz="1600">
                <a:solidFill>
                  <a:srgbClr val="005F89"/>
                </a:solidFill>
              </a:defRPr>
            </a:pPr>
            <a:r>
              <a:t>Patère</a:t>
            </a:r>
            <a:r>
              <a:rPr b="0"/>
              <a:t> 3*2  points</a:t>
            </a:r>
          </a:p>
          <a:p>
            <a:pPr marL="285538" indent="-285538" algn="just">
              <a:spcBef>
                <a:spcPts val="400"/>
              </a:spcBef>
              <a:buClr>
                <a:srgbClr val="EA5285"/>
              </a:buClr>
              <a:buSzPct val="100000"/>
              <a:buFont typeface="Arial"/>
              <a:buChar char="•"/>
              <a:defRPr b="1" sz="1600">
                <a:solidFill>
                  <a:srgbClr val="005F89"/>
                </a:solidFill>
              </a:defRPr>
            </a:pPr>
            <a:r>
              <a:t>Peinture des murs </a:t>
            </a:r>
            <a:r>
              <a:rPr b="0"/>
              <a:t>type finition lisse aspect velouté lessivable, teinte au choix de l’exploitant.</a:t>
            </a:r>
          </a:p>
          <a:p>
            <a:pPr marL="285538" indent="-285538" algn="just">
              <a:spcBef>
                <a:spcPts val="400"/>
              </a:spcBef>
              <a:buClr>
                <a:srgbClr val="EA5285"/>
              </a:buClr>
              <a:buSzPct val="100000"/>
              <a:buFont typeface="Arial"/>
              <a:buChar char="•"/>
              <a:defRPr b="1" sz="1600">
                <a:solidFill>
                  <a:srgbClr val="005F89"/>
                </a:solidFill>
              </a:defRPr>
            </a:pPr>
            <a:r>
              <a:t>Distributeur savon </a:t>
            </a:r>
            <a:r>
              <a:rPr b="0"/>
              <a:t>idem cabinet médicaux ou équivalent</a:t>
            </a:r>
          </a:p>
          <a:p>
            <a:pPr marL="285538" indent="-285538" algn="just">
              <a:spcBef>
                <a:spcPts val="400"/>
              </a:spcBef>
              <a:buClr>
                <a:srgbClr val="EA5285"/>
              </a:buClr>
              <a:buSzPct val="100000"/>
              <a:buFont typeface="Arial"/>
              <a:buChar char="•"/>
              <a:defRPr b="1" sz="1600">
                <a:solidFill>
                  <a:srgbClr val="005F89"/>
                </a:solidFill>
              </a:defRPr>
            </a:pPr>
            <a:r>
              <a:t>Distributeur mural essuie main </a:t>
            </a:r>
            <a:r>
              <a:rPr b="0"/>
              <a:t>idem cabinet médicaux ou équivalent </a:t>
            </a:r>
          </a:p>
          <a:p>
            <a:pPr algn="just">
              <a:spcBef>
                <a:spcPts val="1400"/>
              </a:spcBef>
              <a:defRPr sz="1600">
                <a:solidFill>
                  <a:srgbClr val="005F89"/>
                </a:solidFill>
              </a:defRPr>
            </a:pPr>
          </a:p>
          <a:p>
            <a:pPr marL="342900" indent="-342900" algn="just">
              <a:spcBef>
                <a:spcPts val="1400"/>
              </a:spcBef>
              <a:buClr>
                <a:srgbClr val="EA5285"/>
              </a:buClr>
              <a:buSzPct val="100000"/>
              <a:buChar char="❍"/>
              <a:defRPr sz="1600">
                <a:solidFill>
                  <a:srgbClr val="005F89"/>
                </a:solidFill>
              </a:defRPr>
            </a:pP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5" name="Rectangle 2"/>
          <p:cNvSpPr txBox="1"/>
          <p:nvPr>
            <p:ph type="title"/>
          </p:nvPr>
        </p:nvSpPr>
        <p:spPr>
          <a:xfrm>
            <a:off x="2371725" y="341313"/>
            <a:ext cx="6592888" cy="1079501"/>
          </a:xfrm>
          <a:prstGeom prst="rect">
            <a:avLst/>
          </a:prstGeom>
        </p:spPr>
        <p:txBody>
          <a:bodyPr/>
          <a:lstStyle/>
          <a:p>
            <a:pPr/>
            <a:r>
              <a:t>Description / Finition</a:t>
            </a:r>
            <a:br/>
            <a:r>
              <a:t>Pôle de kinésithérapie</a:t>
            </a:r>
          </a:p>
        </p:txBody>
      </p:sp>
      <p:sp>
        <p:nvSpPr>
          <p:cNvPr id="336"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37" name="Rectangle 3"/>
          <p:cNvSpPr txBox="1"/>
          <p:nvPr/>
        </p:nvSpPr>
        <p:spPr>
          <a:xfrm>
            <a:off x="395535" y="1628800"/>
            <a:ext cx="8424938" cy="26628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400"/>
              </a:spcBef>
              <a:defRPr b="1">
                <a:solidFill>
                  <a:srgbClr val="005F89"/>
                </a:solidFill>
              </a:defRPr>
            </a:pPr>
            <a:r>
              <a:t>Box de 20 m² </a:t>
            </a:r>
          </a:p>
          <a:p>
            <a:pPr marL="285538" indent="-285538" algn="just">
              <a:spcBef>
                <a:spcPts val="400"/>
              </a:spcBef>
              <a:buClr>
                <a:srgbClr val="EA5285"/>
              </a:buClr>
              <a:buSzPct val="100000"/>
              <a:buFont typeface="Arial"/>
              <a:buChar char="•"/>
              <a:defRPr b="1" sz="1600">
                <a:solidFill>
                  <a:srgbClr val="005F89"/>
                </a:solidFill>
              </a:defRPr>
            </a:pPr>
            <a:r>
              <a:t>Même aménagement que les box 15 m²</a:t>
            </a:r>
          </a:p>
          <a:p>
            <a:pPr marL="285538" indent="-285538" algn="just">
              <a:spcBef>
                <a:spcPts val="400"/>
              </a:spcBef>
              <a:buClr>
                <a:srgbClr val="EA5285"/>
              </a:buClr>
              <a:buSzPct val="100000"/>
              <a:buFont typeface="Arial"/>
              <a:buChar char="•"/>
              <a:defRPr b="1" sz="1600">
                <a:solidFill>
                  <a:srgbClr val="005F89"/>
                </a:solidFill>
              </a:defRPr>
            </a:pPr>
            <a:r>
              <a:t>Possibilité de scinder en 2 box de 10 m² pour permettre l’exercice d’un kinésithérapeute supplémentaire</a:t>
            </a:r>
          </a:p>
          <a:p>
            <a:pPr algn="just">
              <a:spcBef>
                <a:spcPts val="1400"/>
              </a:spcBef>
              <a:defRPr sz="1600">
                <a:solidFill>
                  <a:srgbClr val="005F89"/>
                </a:solidFill>
              </a:defRPr>
            </a:pPr>
          </a:p>
          <a:p>
            <a:pPr algn="just">
              <a:spcBef>
                <a:spcPts val="1400"/>
              </a:spcBef>
              <a:defRPr sz="1600">
                <a:solidFill>
                  <a:srgbClr val="005F89"/>
                </a:solidFill>
              </a:defRPr>
            </a:pPr>
            <a:r>
              <a:t>Accès direct sur l’extérieur depuis le gymnase.</a:t>
            </a: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 name="Rectangle 2"/>
          <p:cNvSpPr txBox="1"/>
          <p:nvPr>
            <p:ph type="title"/>
          </p:nvPr>
        </p:nvSpPr>
        <p:spPr>
          <a:xfrm>
            <a:off x="2371725" y="341313"/>
            <a:ext cx="6592888" cy="1079501"/>
          </a:xfrm>
          <a:prstGeom prst="rect">
            <a:avLst/>
          </a:prstGeom>
        </p:spPr>
        <p:txBody>
          <a:bodyPr/>
          <a:lstStyle/>
          <a:p>
            <a:pPr/>
            <a:r>
              <a:t>Programme architectural</a:t>
            </a:r>
            <a:br/>
            <a:r>
              <a:t>ERP de type 5U</a:t>
            </a:r>
          </a:p>
        </p:txBody>
      </p:sp>
      <p:sp>
        <p:nvSpPr>
          <p:cNvPr id="72" name="Rectangle 3"/>
          <p:cNvSpPr txBox="1"/>
          <p:nvPr>
            <p:ph type="body" idx="1"/>
          </p:nvPr>
        </p:nvSpPr>
        <p:spPr>
          <a:xfrm>
            <a:off x="395535" y="1628800"/>
            <a:ext cx="8424938" cy="4392490"/>
          </a:xfrm>
          <a:prstGeom prst="rect">
            <a:avLst/>
          </a:prstGeom>
        </p:spPr>
        <p:txBody>
          <a:bodyPr/>
          <a:lstStyle/>
          <a:p>
            <a:pPr marL="0" indent="0">
              <a:buSzTx/>
              <a:buFont typeface="Wingdings"/>
              <a:buNone/>
              <a:defRPr b="1"/>
            </a:pPr>
            <a:r>
              <a:t>Sécurité incendie</a:t>
            </a:r>
          </a:p>
          <a:p>
            <a:pPr marL="0" indent="0">
              <a:spcBef>
                <a:spcPts val="700"/>
              </a:spcBef>
              <a:buSzTx/>
              <a:buFont typeface="Wingdings"/>
              <a:buNone/>
              <a:defRPr sz="1600"/>
            </a:pPr>
            <a:r>
              <a:t>L’établissement devrait être classé en ERP de 5e catégorie de type « U » établissement de soins. (éviter le classement supérieur en fonctionnant par pole d’établissement indépendant) – Validation par le Service Départemental d’Incendie et Secours (SDIS)</a:t>
            </a:r>
          </a:p>
          <a:p>
            <a:pPr marL="0" indent="0">
              <a:buSzTx/>
              <a:buFont typeface="Wingdings"/>
              <a:buNone/>
              <a:defRPr b="1"/>
            </a:pPr>
            <a:r>
              <a:t>Accessibilité PMR</a:t>
            </a:r>
          </a:p>
          <a:p>
            <a:pPr marL="0" indent="0">
              <a:spcBef>
                <a:spcPts val="700"/>
              </a:spcBef>
              <a:buSzTx/>
              <a:buFont typeface="Wingdings"/>
              <a:buNone/>
              <a:defRPr sz="1600"/>
            </a:pPr>
            <a:r>
              <a:t>L’établissement sera conforme aux textes en vigueur et notamment à  la loi du 11 février 2005 concernant le handicap avec une signalétique adaptée et réglementée. </a:t>
            </a:r>
          </a:p>
          <a:p>
            <a:pPr marL="0" indent="0">
              <a:spcBef>
                <a:spcPts val="700"/>
              </a:spcBef>
              <a:buSzTx/>
              <a:buFont typeface="Wingdings"/>
              <a:buNone/>
              <a:defRPr sz="1600"/>
            </a:pPr>
            <a:r>
              <a:t>Les cheminement devront faire l’objet d’un marquage et d'un </a:t>
            </a:r>
          </a:p>
          <a:p>
            <a:pPr marL="0" indent="0">
              <a:spcBef>
                <a:spcPts val="700"/>
              </a:spcBef>
              <a:buSzTx/>
              <a:buFont typeface="Wingdings"/>
              <a:buNone/>
              <a:defRPr sz="1600"/>
            </a:pPr>
            <a:r>
              <a:t>éclairage spécifique permettant la bonne orientation des patients</a:t>
            </a:r>
          </a:p>
        </p:txBody>
      </p:sp>
      <p:sp>
        <p:nvSpPr>
          <p:cNvPr id="73"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pic>
        <p:nvPicPr>
          <p:cNvPr id="74" name="Picture 4" descr="Picture 4"/>
          <p:cNvPicPr>
            <a:picLocks noChangeAspect="1"/>
          </p:cNvPicPr>
          <p:nvPr/>
        </p:nvPicPr>
        <p:blipFill>
          <a:blip r:embed="rId2">
            <a:extLst/>
          </a:blip>
          <a:stretch>
            <a:fillRect/>
          </a:stretch>
        </p:blipFill>
        <p:spPr>
          <a:xfrm>
            <a:off x="6803394" y="4022495"/>
            <a:ext cx="2044462" cy="1995347"/>
          </a:xfrm>
          <a:prstGeom prst="rect">
            <a:avLst/>
          </a:prstGeom>
          <a:ln w="12700">
            <a:miter lim="400000"/>
          </a:ln>
        </p:spPr>
      </p:pic>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9" name="Rectangle 2"/>
          <p:cNvSpPr txBox="1"/>
          <p:nvPr>
            <p:ph type="title"/>
          </p:nvPr>
        </p:nvSpPr>
        <p:spPr>
          <a:xfrm>
            <a:off x="2371725" y="341313"/>
            <a:ext cx="6592888" cy="1079501"/>
          </a:xfrm>
          <a:prstGeom prst="rect">
            <a:avLst/>
          </a:prstGeom>
        </p:spPr>
        <p:txBody>
          <a:bodyPr/>
          <a:lstStyle/>
          <a:p>
            <a:pPr/>
            <a:r>
              <a:t>Description / Finition</a:t>
            </a:r>
            <a:br/>
            <a:r>
              <a:t>Cabinet de podologie</a:t>
            </a:r>
          </a:p>
        </p:txBody>
      </p:sp>
      <p:sp>
        <p:nvSpPr>
          <p:cNvPr id="340"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41" name="Rectangle 3"/>
          <p:cNvSpPr txBox="1"/>
          <p:nvPr/>
        </p:nvSpPr>
        <p:spPr>
          <a:xfrm>
            <a:off x="395535" y="1628800"/>
            <a:ext cx="8424938" cy="45678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300"/>
              </a:spcBef>
              <a:defRPr b="1">
                <a:solidFill>
                  <a:srgbClr val="005F89"/>
                </a:solidFill>
              </a:defRPr>
            </a:pPr>
            <a:r>
              <a:t>Partie cabinet de consultation (25 m²)</a:t>
            </a:r>
          </a:p>
          <a:p>
            <a:pPr marL="285538" indent="-285538" algn="just">
              <a:spcBef>
                <a:spcPts val="300"/>
              </a:spcBef>
              <a:buClr>
                <a:srgbClr val="EA5285"/>
              </a:buClr>
              <a:buSzPct val="100000"/>
              <a:buFont typeface="Arial"/>
              <a:buChar char="•"/>
              <a:defRPr b="1" sz="16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sz="1600">
                <a:solidFill>
                  <a:srgbClr val="005F89"/>
                </a:solidFill>
              </a:defRPr>
            </a:pPr>
            <a:r>
              <a:t>Equipement électrique</a:t>
            </a:r>
            <a:r>
              <a:rPr b="0"/>
              <a:t> : 8*PC+T + 3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100000"/>
              <a:buFont typeface="Arial"/>
              <a:buChar char="•"/>
              <a:defRPr b="1" sz="1600">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sz="1600">
                <a:solidFill>
                  <a:srgbClr val="005F89"/>
                </a:solidFill>
              </a:defRPr>
            </a:pPr>
            <a:r>
              <a:t>Point d’eau angulaire </a:t>
            </a:r>
            <a:r>
              <a:rPr b="0"/>
              <a:t>avec robinetterie mitigeur idem cabinet médicaux ou équivalent </a:t>
            </a:r>
          </a:p>
          <a:p>
            <a:pPr marL="285538" indent="-285538" algn="just">
              <a:spcBef>
                <a:spcPts val="300"/>
              </a:spcBef>
              <a:buClr>
                <a:srgbClr val="EA5285"/>
              </a:buClr>
              <a:buSzPct val="100000"/>
              <a:buFont typeface="Arial"/>
              <a:buChar char="•"/>
              <a:defRPr b="1" sz="1600">
                <a:solidFill>
                  <a:srgbClr val="005F89"/>
                </a:solidFill>
              </a:defRPr>
            </a:pPr>
            <a:r>
              <a:t>Patère</a:t>
            </a:r>
            <a:r>
              <a:rPr b="0"/>
              <a:t> 3*2  points</a:t>
            </a:r>
          </a:p>
          <a:p>
            <a:pPr marL="285538" indent="-285538" algn="just">
              <a:spcBef>
                <a:spcPts val="300"/>
              </a:spcBef>
              <a:buClr>
                <a:srgbClr val="EA5285"/>
              </a:buClr>
              <a:buSzPct val="100000"/>
              <a:buFont typeface="Arial"/>
              <a:buChar char="•"/>
              <a:defRPr b="1" sz="1600">
                <a:solidFill>
                  <a:srgbClr val="005F89"/>
                </a:solidFill>
              </a:defRPr>
            </a:pPr>
            <a:r>
              <a:t>Peinture des murs </a:t>
            </a:r>
            <a:r>
              <a:rPr b="0"/>
              <a:t>type finition lisse aspect velouté lessivable, teinte au choix de l’exploitant.</a:t>
            </a:r>
          </a:p>
          <a:p>
            <a:pPr marL="285538" indent="-285538" algn="just">
              <a:spcBef>
                <a:spcPts val="300"/>
              </a:spcBef>
              <a:buClr>
                <a:srgbClr val="EA5285"/>
              </a:buClr>
              <a:buSzPct val="100000"/>
              <a:buFont typeface="Arial"/>
              <a:buChar char="•"/>
              <a:defRPr b="1" sz="1600">
                <a:solidFill>
                  <a:srgbClr val="005F89"/>
                </a:solidFill>
              </a:defRPr>
            </a:pPr>
            <a:r>
              <a:t>Distributeur savon </a:t>
            </a:r>
            <a:r>
              <a:rPr b="0"/>
              <a:t>idem cabinet médicaux ou équivalent</a:t>
            </a:r>
          </a:p>
          <a:p>
            <a:pPr marL="285538" indent="-285538" algn="just">
              <a:spcBef>
                <a:spcPts val="300"/>
              </a:spcBef>
              <a:buClr>
                <a:srgbClr val="EA5285"/>
              </a:buClr>
              <a:buSzPct val="100000"/>
              <a:buFont typeface="Arial"/>
              <a:buChar char="•"/>
              <a:defRPr b="1" sz="1600">
                <a:solidFill>
                  <a:srgbClr val="005F89"/>
                </a:solidFill>
              </a:defRPr>
            </a:pPr>
            <a:r>
              <a:t>Distributeur mural essuie main </a:t>
            </a:r>
            <a:r>
              <a:rPr b="0"/>
              <a:t>idem cabinet médicaux ou équivalent </a:t>
            </a: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3" name="Rectangle 2"/>
          <p:cNvSpPr txBox="1"/>
          <p:nvPr>
            <p:ph type="title"/>
          </p:nvPr>
        </p:nvSpPr>
        <p:spPr>
          <a:xfrm>
            <a:off x="2371725" y="341313"/>
            <a:ext cx="6592888" cy="1079501"/>
          </a:xfrm>
          <a:prstGeom prst="rect">
            <a:avLst/>
          </a:prstGeom>
        </p:spPr>
        <p:txBody>
          <a:bodyPr/>
          <a:lstStyle/>
          <a:p>
            <a:pPr/>
            <a:r>
              <a:t>Description / Finition</a:t>
            </a:r>
            <a:br/>
            <a:r>
              <a:t>Cabinet de podologie</a:t>
            </a:r>
          </a:p>
        </p:txBody>
      </p:sp>
      <p:sp>
        <p:nvSpPr>
          <p:cNvPr id="344"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45" name="Rectangle 3"/>
          <p:cNvSpPr txBox="1"/>
          <p:nvPr/>
        </p:nvSpPr>
        <p:spPr>
          <a:xfrm>
            <a:off x="395535" y="1628800"/>
            <a:ext cx="8424938" cy="437282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300"/>
              </a:spcBef>
              <a:defRPr b="1">
                <a:solidFill>
                  <a:srgbClr val="005F89"/>
                </a:solidFill>
              </a:defRPr>
            </a:pPr>
            <a:r>
              <a:t>Partie atelier (8 m²)</a:t>
            </a:r>
          </a:p>
          <a:p>
            <a:pPr algn="just">
              <a:spcBef>
                <a:spcPts val="300"/>
              </a:spcBef>
              <a:defRPr b="1" sz="1600">
                <a:solidFill>
                  <a:srgbClr val="005F89"/>
                </a:solidFill>
                <a:latin typeface="Calibri"/>
                <a:ea typeface="Calibri"/>
                <a:cs typeface="Calibri"/>
                <a:sym typeface="Calibri"/>
              </a:defRPr>
            </a:pPr>
            <a:r>
              <a:t>Aménagement à préciser en fonction du plan équipementier avec ban semelle. Extraction air en sortie extérieure obligatoire.</a:t>
            </a:r>
          </a:p>
          <a:p>
            <a:pPr marL="342900" indent="-342900" algn="just">
              <a:spcBef>
                <a:spcPts val="800"/>
              </a:spcBef>
              <a:buClr>
                <a:srgbClr val="EA5285"/>
              </a:buClr>
              <a:buSzPct val="100000"/>
              <a:buChar char="❍"/>
              <a:defRPr b="1" sz="1600">
                <a:solidFill>
                  <a:srgbClr val="005F89"/>
                </a:solidFill>
                <a:latin typeface="Calibri"/>
                <a:ea typeface="Calibri"/>
                <a:cs typeface="Calibri"/>
                <a:sym typeface="Calibri"/>
              </a:defRPr>
            </a:pPr>
          </a:p>
          <a:p>
            <a:pPr marL="285538" indent="-285538" algn="just">
              <a:spcBef>
                <a:spcPts val="300"/>
              </a:spcBef>
              <a:buClr>
                <a:srgbClr val="EA5285"/>
              </a:buClr>
              <a:buSzPct val="45000"/>
              <a:buFont typeface="Arial"/>
              <a:buChar char="•"/>
              <a:defRPr sz="1600">
                <a:solidFill>
                  <a:srgbClr val="005F89"/>
                </a:solidFill>
              </a:defRPr>
            </a:pPr>
            <a:r>
              <a:t>Bloc porte de distribution coulissante, à galandage selon épaisseur de la cloison, affaiblissement acoustique maximum avec porte coulissante, finition porte stratifié teinte au choix de l’exploitant, </a:t>
            </a:r>
          </a:p>
          <a:p>
            <a:pPr marL="285538" indent="-285538" algn="just">
              <a:spcBef>
                <a:spcPts val="300"/>
              </a:spcBef>
              <a:buClr>
                <a:srgbClr val="EA5285"/>
              </a:buClr>
              <a:buSzPct val="45000"/>
              <a:buFont typeface="Arial"/>
              <a:buChar char="•"/>
              <a:defRPr sz="1600">
                <a:solidFill>
                  <a:srgbClr val="005F89"/>
                </a:solidFill>
              </a:defRPr>
            </a:pPr>
            <a:r>
              <a:t>Equipement électrique : 4*PC+T + 2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45000"/>
              <a:buFont typeface="Arial"/>
              <a:buChar char="•"/>
              <a:defRPr sz="1600">
                <a:solidFill>
                  <a:srgbClr val="005F89"/>
                </a:solidFill>
              </a:defRPr>
            </a:pPr>
            <a:r>
              <a:t>Faux plafond HSP de 240cm, de type dalle minérale 600*600mm Bioguard Acoustic Tegular Blanc de chez ARMSTRONG ou équivalent</a:t>
            </a:r>
          </a:p>
          <a:p>
            <a:pPr marL="285538" indent="-285538" algn="just">
              <a:spcBef>
                <a:spcPts val="300"/>
              </a:spcBef>
              <a:buClr>
                <a:srgbClr val="EA5285"/>
              </a:buClr>
              <a:buSzPct val="45000"/>
              <a:buFont typeface="Arial"/>
              <a:buChar char="•"/>
              <a:defRPr sz="1600">
                <a:solidFill>
                  <a:srgbClr val="005F89"/>
                </a:solidFill>
              </a:defRPr>
            </a:pPr>
            <a:r>
              <a:t>Peinture des murs type finition lisse aspect velouté lessivable, teinte au choix de l’exploitant.</a:t>
            </a: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7" name="Rectangle 2"/>
          <p:cNvSpPr txBox="1"/>
          <p:nvPr>
            <p:ph type="title"/>
          </p:nvPr>
        </p:nvSpPr>
        <p:spPr>
          <a:xfrm>
            <a:off x="2371725" y="341313"/>
            <a:ext cx="6592888" cy="1079501"/>
          </a:xfrm>
          <a:prstGeom prst="rect">
            <a:avLst/>
          </a:prstGeom>
        </p:spPr>
        <p:txBody>
          <a:bodyPr/>
          <a:lstStyle/>
          <a:p>
            <a:pPr/>
            <a:r>
              <a:t>Description / Finition</a:t>
            </a:r>
            <a:br/>
            <a:r>
              <a:t>Cabinet d’orthophonie</a:t>
            </a:r>
          </a:p>
        </p:txBody>
      </p:sp>
      <p:sp>
        <p:nvSpPr>
          <p:cNvPr id="348"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49" name="Rectangle 3"/>
          <p:cNvSpPr txBox="1"/>
          <p:nvPr/>
        </p:nvSpPr>
        <p:spPr>
          <a:xfrm>
            <a:off x="395535" y="1628800"/>
            <a:ext cx="8424938" cy="58116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538" indent="-285538" algn="just">
              <a:spcBef>
                <a:spcPts val="300"/>
              </a:spcBef>
              <a:buClr>
                <a:srgbClr val="EA5285"/>
              </a:buClr>
              <a:buSzPct val="100000"/>
              <a:buFont typeface="Arial"/>
              <a:buChar char="•"/>
              <a:defRPr b="1">
                <a:solidFill>
                  <a:srgbClr val="005F89"/>
                </a:solidFill>
              </a:defRPr>
            </a:pPr>
            <a:r>
              <a:t>Une </a:t>
            </a:r>
            <a:r>
              <a:rPr u="sng"/>
              <a:t>attention très particulière à la qualité de l’isolation phonique, éloignement des espaces d’attente</a:t>
            </a:r>
          </a:p>
          <a:p>
            <a:pPr marL="285538" indent="-285538" algn="just">
              <a:spcBef>
                <a:spcPts val="300"/>
              </a:spcBef>
              <a:buClr>
                <a:srgbClr val="EA5285"/>
              </a:buClr>
              <a:buSzPct val="100000"/>
              <a:buFont typeface="Arial"/>
              <a:buChar char="•"/>
              <a:defRPr b="1">
                <a:solidFill>
                  <a:srgbClr val="005F89"/>
                </a:solidFill>
              </a:defRPr>
            </a:pPr>
            <a:r>
              <a:t>Importante capacité de rangement équiv. 2 m3 (type placard d’une hauteur)</a:t>
            </a:r>
          </a:p>
          <a:p>
            <a:pPr marL="285538" indent="-285538" algn="just">
              <a:spcBef>
                <a:spcPts val="300"/>
              </a:spcBef>
              <a:buClr>
                <a:srgbClr val="EA5285"/>
              </a:buClr>
              <a:buSzPct val="100000"/>
              <a:buFont typeface="Arial"/>
              <a:buChar char="•"/>
              <a:defRPr b="1">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a:solidFill>
                  <a:srgbClr val="005F89"/>
                </a:solidFill>
              </a:defRPr>
            </a:pPr>
            <a:r>
              <a:t>Equipement électrique</a:t>
            </a:r>
            <a:r>
              <a:rPr b="0"/>
              <a:t> : 8*PC+T + 3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100000"/>
              <a:buFont typeface="Arial"/>
              <a:buChar char="•"/>
              <a:defRPr b="1">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a:solidFill>
                  <a:srgbClr val="005F89"/>
                </a:solidFill>
              </a:defRPr>
            </a:pPr>
            <a:r>
              <a:t>Patère</a:t>
            </a:r>
            <a:r>
              <a:rPr b="0"/>
              <a:t> 3*2  points</a:t>
            </a:r>
          </a:p>
          <a:p>
            <a:pPr marL="285538" indent="-285538" algn="just">
              <a:spcBef>
                <a:spcPts val="300"/>
              </a:spcBef>
              <a:buClr>
                <a:srgbClr val="EA5285"/>
              </a:buClr>
              <a:buSzPct val="100000"/>
              <a:buFont typeface="Arial"/>
              <a:buChar char="•"/>
              <a:defRPr b="1">
                <a:solidFill>
                  <a:srgbClr val="005F89"/>
                </a:solidFill>
              </a:defRPr>
            </a:pPr>
            <a:r>
              <a:t>Peinture des murs </a:t>
            </a:r>
            <a:r>
              <a:rPr b="0"/>
              <a:t>type finition lisse aspect velouté lessivable, teinte au choix de l’exploitant.</a:t>
            </a:r>
          </a:p>
          <a:p>
            <a:pPr marL="342900" indent="-342900" algn="just">
              <a:spcBef>
                <a:spcPts val="1400"/>
              </a:spcBef>
              <a:buClr>
                <a:srgbClr val="EA5285"/>
              </a:buClr>
              <a:buSzPct val="100000"/>
              <a:buChar char="❍"/>
              <a:defRPr>
                <a:solidFill>
                  <a:srgbClr val="005F89"/>
                </a:solidFill>
              </a:defRPr>
            </a:pPr>
          </a:p>
          <a:p>
            <a:pPr marL="342900" indent="-342900" algn="just">
              <a:spcBef>
                <a:spcPts val="1400"/>
              </a:spcBef>
              <a:buClr>
                <a:srgbClr val="EA5285"/>
              </a:buClr>
              <a:buSzPct val="100000"/>
              <a:buChar char="❍"/>
              <a:defRPr>
                <a:solidFill>
                  <a:srgbClr val="005F89"/>
                </a:solidFill>
              </a:defRPr>
            </a:pP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1" name="Rectangle 2"/>
          <p:cNvSpPr txBox="1"/>
          <p:nvPr>
            <p:ph type="title"/>
          </p:nvPr>
        </p:nvSpPr>
        <p:spPr>
          <a:xfrm>
            <a:off x="2371725" y="341313"/>
            <a:ext cx="6592888" cy="1079501"/>
          </a:xfrm>
          <a:prstGeom prst="rect">
            <a:avLst/>
          </a:prstGeom>
        </p:spPr>
        <p:txBody>
          <a:bodyPr/>
          <a:lstStyle/>
          <a:p>
            <a:pPr/>
            <a:r>
              <a:t>Prescriptions techniques</a:t>
            </a:r>
            <a:br/>
            <a:r>
              <a:t>Salles d’attente</a:t>
            </a:r>
          </a:p>
        </p:txBody>
      </p:sp>
      <p:sp>
        <p:nvSpPr>
          <p:cNvPr id="352"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53" name="Rectangle 3"/>
          <p:cNvSpPr txBox="1"/>
          <p:nvPr/>
        </p:nvSpPr>
        <p:spPr>
          <a:xfrm>
            <a:off x="395535" y="1628800"/>
            <a:ext cx="8352930" cy="1653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700"/>
              </a:spcBef>
              <a:buClr>
                <a:srgbClr val="EA5285"/>
              </a:buClr>
              <a:buSzPct val="100000"/>
              <a:buChar char="❍"/>
              <a:defRPr b="1" sz="1600">
                <a:solidFill>
                  <a:srgbClr val="005F89"/>
                </a:solidFill>
              </a:defRPr>
            </a:pPr>
            <a:r>
              <a:t>Salles d’attente :</a:t>
            </a:r>
          </a:p>
          <a:p>
            <a:pPr lvl="1" marL="297725" indent="-293551" algn="just">
              <a:spcBef>
                <a:spcPts val="1200"/>
              </a:spcBef>
              <a:buClr>
                <a:srgbClr val="EA5285"/>
              </a:buClr>
              <a:buSzPct val="45000"/>
              <a:buFont typeface="Arial"/>
              <a:buChar char="•"/>
              <a:defRPr sz="1600">
                <a:solidFill>
                  <a:srgbClr val="005F89"/>
                </a:solidFill>
                <a:latin typeface="Calibri"/>
                <a:ea typeface="Calibri"/>
                <a:cs typeface="Calibri"/>
                <a:sym typeface="Calibri"/>
              </a:defRPr>
            </a:pPr>
            <a:r>
              <a:t>Une ou deux salles d’attente, d’une capacité totale de 15 à 20 places</a:t>
            </a:r>
          </a:p>
          <a:p>
            <a:pPr lvl="1" marL="297725" indent="-293551" algn="just">
              <a:spcBef>
                <a:spcPts val="1200"/>
              </a:spcBef>
              <a:buClr>
                <a:srgbClr val="EA5285"/>
              </a:buClr>
              <a:buSzPct val="45000"/>
              <a:buFont typeface="Arial"/>
              <a:buChar char="•"/>
              <a:defRPr sz="1600">
                <a:solidFill>
                  <a:srgbClr val="005F89"/>
                </a:solidFill>
                <a:latin typeface="Calibri"/>
                <a:ea typeface="Calibri"/>
                <a:cs typeface="Calibri"/>
                <a:sym typeface="Calibri"/>
              </a:defRPr>
            </a:pPr>
            <a:r>
              <a:t>Faux plafond en BA13 et minimum de 50% en GYPTON acoustique type aléatoire pour absorption  acoustique, finition peinture mat blanc ou équivalent</a:t>
            </a:r>
          </a:p>
          <a:p>
            <a:pPr marL="297725" indent="-293551" algn="just">
              <a:spcBef>
                <a:spcPts val="1200"/>
              </a:spcBef>
              <a:buClr>
                <a:srgbClr val="EA5285"/>
              </a:buClr>
              <a:buSzPct val="45000"/>
              <a:buFont typeface="Arial"/>
              <a:buChar char="•"/>
              <a:defRPr sz="1600">
                <a:solidFill>
                  <a:srgbClr val="005F89"/>
                </a:solidFill>
                <a:latin typeface="Calibri"/>
                <a:ea typeface="Calibri"/>
                <a:cs typeface="Calibri"/>
                <a:sym typeface="Calibri"/>
              </a:defRPr>
            </a:pPr>
            <a:r>
              <a:t>Trois corbeilles murales DELABIE blanche </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5" name="Rectangle 2"/>
          <p:cNvSpPr txBox="1"/>
          <p:nvPr>
            <p:ph type="title"/>
          </p:nvPr>
        </p:nvSpPr>
        <p:spPr>
          <a:xfrm>
            <a:off x="2371725" y="341313"/>
            <a:ext cx="6592888" cy="1079501"/>
          </a:xfrm>
          <a:prstGeom prst="rect">
            <a:avLst/>
          </a:prstGeom>
        </p:spPr>
        <p:txBody>
          <a:bodyPr/>
          <a:lstStyle/>
          <a:p>
            <a:pPr/>
            <a:r>
              <a:t>Programme architectural</a:t>
            </a:r>
          </a:p>
        </p:txBody>
      </p:sp>
      <p:sp>
        <p:nvSpPr>
          <p:cNvPr id="356" name="Rectangle 3"/>
          <p:cNvSpPr txBox="1"/>
          <p:nvPr>
            <p:ph type="body" sz="quarter" idx="1"/>
          </p:nvPr>
        </p:nvSpPr>
        <p:spPr>
          <a:xfrm>
            <a:off x="395535" y="3212975"/>
            <a:ext cx="8424938" cy="792089"/>
          </a:xfrm>
          <a:prstGeom prst="rect">
            <a:avLst/>
          </a:prstGeom>
        </p:spPr>
        <p:txBody>
          <a:bodyPr/>
          <a:lstStyle>
            <a:lvl1pPr marL="0" indent="0" algn="ctr" defTabSz="768095">
              <a:spcBef>
                <a:spcPts val="1600"/>
              </a:spcBef>
              <a:buSzTx/>
              <a:buFont typeface="Wingdings"/>
              <a:buNone/>
              <a:defRPr b="1" sz="3359"/>
            </a:lvl1pPr>
          </a:lstStyle>
          <a:p>
            <a:pPr/>
            <a:r>
              <a:t>Pôle professionnels de santé et bien-être</a:t>
            </a:r>
          </a:p>
        </p:txBody>
      </p:sp>
      <p:sp>
        <p:nvSpPr>
          <p:cNvPr id="357"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9" name="Rectangle 2"/>
          <p:cNvSpPr txBox="1"/>
          <p:nvPr>
            <p:ph type="title"/>
          </p:nvPr>
        </p:nvSpPr>
        <p:spPr>
          <a:xfrm>
            <a:off x="2371725" y="341313"/>
            <a:ext cx="6592888" cy="1079501"/>
          </a:xfrm>
          <a:prstGeom prst="rect">
            <a:avLst/>
          </a:prstGeom>
        </p:spPr>
        <p:txBody>
          <a:bodyPr/>
          <a:lstStyle/>
          <a:p>
            <a:pPr/>
            <a:r>
              <a:t>Le projet architectural</a:t>
            </a:r>
          </a:p>
        </p:txBody>
      </p:sp>
      <p:sp>
        <p:nvSpPr>
          <p:cNvPr id="360"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361" name="Rectangle à coins arrondis 3"/>
          <p:cNvSpPr/>
          <p:nvPr/>
        </p:nvSpPr>
        <p:spPr>
          <a:xfrm>
            <a:off x="467543" y="1628799"/>
            <a:ext cx="8424938" cy="4248474"/>
          </a:xfrm>
          <a:prstGeom prst="roundRect">
            <a:avLst>
              <a:gd name="adj" fmla="val 16667"/>
            </a:avLst>
          </a:prstGeom>
          <a:ln w="25400">
            <a:solidFill>
              <a:srgbClr val="005F89"/>
            </a:solidFill>
          </a:ln>
        </p:spPr>
        <p:txBody>
          <a:bodyPr lIns="45719" rIns="45719" anchor="ctr"/>
          <a:lstStyle/>
          <a:p>
            <a:pPr algn="ctr">
              <a:defRPr>
                <a:solidFill>
                  <a:schemeClr val="accent3">
                    <a:lumOff val="44000"/>
                  </a:schemeClr>
                </a:solidFill>
              </a:defRPr>
            </a:pPr>
          </a:p>
        </p:txBody>
      </p:sp>
      <p:grpSp>
        <p:nvGrpSpPr>
          <p:cNvPr id="364" name="Rectangle à coins arrondis 4"/>
          <p:cNvGrpSpPr/>
          <p:nvPr/>
        </p:nvGrpSpPr>
        <p:grpSpPr>
          <a:xfrm>
            <a:off x="899591" y="1844824"/>
            <a:ext cx="7560842" cy="504057"/>
            <a:chOff x="0" y="0"/>
            <a:chExt cx="7560840" cy="504056"/>
          </a:xfrm>
        </p:grpSpPr>
        <p:sp>
          <p:nvSpPr>
            <p:cNvPr id="362" name="Rectangle aux angles arrondis"/>
            <p:cNvSpPr/>
            <p:nvPr/>
          </p:nvSpPr>
          <p:spPr>
            <a:xfrm>
              <a:off x="0" y="0"/>
              <a:ext cx="7560841" cy="504057"/>
            </a:xfrm>
            <a:prstGeom prst="roundRect">
              <a:avLst>
                <a:gd name="adj" fmla="val 16667"/>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363" name="Pôle autres professions de santé et bien être : 125 m² environ"/>
            <p:cNvSpPr txBox="1"/>
            <p:nvPr/>
          </p:nvSpPr>
          <p:spPr>
            <a:xfrm>
              <a:off x="24605" y="76697"/>
              <a:ext cx="7511630"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solidFill>
                    <a:srgbClr val="005F89"/>
                  </a:solidFill>
                </a:defRPr>
              </a:lvl1pPr>
            </a:lstStyle>
            <a:p>
              <a:pPr/>
              <a:r>
                <a:t>Pôle autres professions de santé et bien être : 125 m² environ</a:t>
              </a:r>
            </a:p>
          </p:txBody>
        </p:sp>
      </p:grpSp>
      <p:grpSp>
        <p:nvGrpSpPr>
          <p:cNvPr id="367" name="Ellipse 13"/>
          <p:cNvGrpSpPr/>
          <p:nvPr/>
        </p:nvGrpSpPr>
        <p:grpSpPr>
          <a:xfrm>
            <a:off x="5863599" y="2539082"/>
            <a:ext cx="2597329" cy="822321"/>
            <a:chOff x="0" y="0"/>
            <a:chExt cx="2597328" cy="822320"/>
          </a:xfrm>
        </p:grpSpPr>
        <p:sp>
          <p:nvSpPr>
            <p:cNvPr id="365" name="Ovale"/>
            <p:cNvSpPr/>
            <p:nvPr/>
          </p:nvSpPr>
          <p:spPr>
            <a:xfrm>
              <a:off x="-1" y="-1"/>
              <a:ext cx="2597330" cy="822322"/>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366" name="Sanitaires publics h/f 10 m²"/>
            <p:cNvSpPr txBox="1"/>
            <p:nvPr/>
          </p:nvSpPr>
          <p:spPr>
            <a:xfrm>
              <a:off x="380369" y="165147"/>
              <a:ext cx="1836590" cy="4920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Sanitaires publics h/f 10 m²</a:t>
              </a:r>
            </a:p>
          </p:txBody>
        </p:sp>
      </p:grpSp>
      <p:grpSp>
        <p:nvGrpSpPr>
          <p:cNvPr id="370" name="Rectangle à coins arrondis 7"/>
          <p:cNvGrpSpPr/>
          <p:nvPr/>
        </p:nvGrpSpPr>
        <p:grpSpPr>
          <a:xfrm>
            <a:off x="899591" y="2753353"/>
            <a:ext cx="1944218" cy="504057"/>
            <a:chOff x="0" y="0"/>
            <a:chExt cx="1944216" cy="504056"/>
          </a:xfrm>
        </p:grpSpPr>
        <p:sp>
          <p:nvSpPr>
            <p:cNvPr id="368"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369" name="Ostéopath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Ostéopathe</a:t>
              </a:r>
            </a:p>
          </p:txBody>
        </p:sp>
      </p:grpSp>
      <p:grpSp>
        <p:nvGrpSpPr>
          <p:cNvPr id="373" name="Rectangle à coins arrondis 15"/>
          <p:cNvGrpSpPr/>
          <p:nvPr/>
        </p:nvGrpSpPr>
        <p:grpSpPr>
          <a:xfrm>
            <a:off x="899591" y="3372449"/>
            <a:ext cx="1944218" cy="504057"/>
            <a:chOff x="0" y="0"/>
            <a:chExt cx="1944216" cy="504056"/>
          </a:xfrm>
        </p:grpSpPr>
        <p:sp>
          <p:nvSpPr>
            <p:cNvPr id="371"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372" name="Psychomotricienn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Psychomotricienne</a:t>
              </a:r>
            </a:p>
          </p:txBody>
        </p:sp>
      </p:grpSp>
      <p:grpSp>
        <p:nvGrpSpPr>
          <p:cNvPr id="376" name="Rectangle à coins arrondis 16"/>
          <p:cNvGrpSpPr/>
          <p:nvPr/>
        </p:nvGrpSpPr>
        <p:grpSpPr>
          <a:xfrm>
            <a:off x="3167844" y="2753353"/>
            <a:ext cx="828093" cy="504057"/>
            <a:chOff x="0" y="0"/>
            <a:chExt cx="828091" cy="504056"/>
          </a:xfrm>
        </p:grpSpPr>
        <p:sp>
          <p:nvSpPr>
            <p:cNvPr id="374"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75"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379" name="Rectangle à coins arrondis 17"/>
          <p:cNvGrpSpPr/>
          <p:nvPr/>
        </p:nvGrpSpPr>
        <p:grpSpPr>
          <a:xfrm>
            <a:off x="3167844" y="3372449"/>
            <a:ext cx="828093" cy="504057"/>
            <a:chOff x="0" y="0"/>
            <a:chExt cx="828091" cy="504056"/>
          </a:xfrm>
        </p:grpSpPr>
        <p:sp>
          <p:nvSpPr>
            <p:cNvPr id="377"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78"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382" name="Rectangle à coins arrondis 18"/>
          <p:cNvGrpSpPr/>
          <p:nvPr/>
        </p:nvGrpSpPr>
        <p:grpSpPr>
          <a:xfrm>
            <a:off x="4319971" y="2753353"/>
            <a:ext cx="1044117" cy="504057"/>
            <a:chOff x="0" y="0"/>
            <a:chExt cx="1044116" cy="504056"/>
          </a:xfrm>
        </p:grpSpPr>
        <p:sp>
          <p:nvSpPr>
            <p:cNvPr id="380"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81" name="18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18 m²</a:t>
              </a:r>
            </a:p>
          </p:txBody>
        </p:sp>
      </p:grpSp>
      <p:grpSp>
        <p:nvGrpSpPr>
          <p:cNvPr id="385" name="Rectangle à coins arrondis 19"/>
          <p:cNvGrpSpPr/>
          <p:nvPr/>
        </p:nvGrpSpPr>
        <p:grpSpPr>
          <a:xfrm>
            <a:off x="4319971" y="3361402"/>
            <a:ext cx="1044117" cy="504057"/>
            <a:chOff x="0" y="0"/>
            <a:chExt cx="1044116" cy="504056"/>
          </a:xfrm>
        </p:grpSpPr>
        <p:sp>
          <p:nvSpPr>
            <p:cNvPr id="383"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84" name="25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25 m²</a:t>
              </a:r>
            </a:p>
          </p:txBody>
        </p:sp>
      </p:grpSp>
      <p:sp>
        <p:nvSpPr>
          <p:cNvPr id="386" name="ZoneTexte 9"/>
          <p:cNvSpPr txBox="1"/>
          <p:nvPr/>
        </p:nvSpPr>
        <p:spPr>
          <a:xfrm>
            <a:off x="3167844" y="2414798"/>
            <a:ext cx="828093"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Effectif</a:t>
            </a:r>
          </a:p>
        </p:txBody>
      </p:sp>
      <p:sp>
        <p:nvSpPr>
          <p:cNvPr id="387" name="ZoneTexte 23"/>
          <p:cNvSpPr txBox="1"/>
          <p:nvPr/>
        </p:nvSpPr>
        <p:spPr>
          <a:xfrm>
            <a:off x="4319971" y="2414798"/>
            <a:ext cx="1044117"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Surface</a:t>
            </a:r>
          </a:p>
        </p:txBody>
      </p:sp>
      <p:grpSp>
        <p:nvGrpSpPr>
          <p:cNvPr id="390" name="Ellipse 25"/>
          <p:cNvGrpSpPr/>
          <p:nvPr/>
        </p:nvGrpSpPr>
        <p:grpSpPr>
          <a:xfrm>
            <a:off x="5863599" y="3633420"/>
            <a:ext cx="2597329" cy="792089"/>
            <a:chOff x="0" y="0"/>
            <a:chExt cx="2597328" cy="792087"/>
          </a:xfrm>
        </p:grpSpPr>
        <p:sp>
          <p:nvSpPr>
            <p:cNvPr id="388" name="Ovale"/>
            <p:cNvSpPr/>
            <p:nvPr/>
          </p:nvSpPr>
          <p:spPr>
            <a:xfrm>
              <a:off x="-1" y="0"/>
              <a:ext cx="2597330"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389" name="Sanitaires privés h/f 10 m²"/>
            <p:cNvSpPr txBox="1"/>
            <p:nvPr/>
          </p:nvSpPr>
          <p:spPr>
            <a:xfrm>
              <a:off x="380369" y="150032"/>
              <a:ext cx="1836590"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Sanitaires privés h/f 10 m²</a:t>
              </a:r>
            </a:p>
          </p:txBody>
        </p:sp>
      </p:grpSp>
      <p:grpSp>
        <p:nvGrpSpPr>
          <p:cNvPr id="393" name="Rectangle à coins arrondis 26"/>
          <p:cNvGrpSpPr/>
          <p:nvPr/>
        </p:nvGrpSpPr>
        <p:grpSpPr>
          <a:xfrm>
            <a:off x="899591" y="3992021"/>
            <a:ext cx="1944218" cy="504057"/>
            <a:chOff x="0" y="0"/>
            <a:chExt cx="1944216" cy="504056"/>
          </a:xfrm>
        </p:grpSpPr>
        <p:sp>
          <p:nvSpPr>
            <p:cNvPr id="391"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392" name="Diététicienn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Diététicienne</a:t>
              </a:r>
            </a:p>
          </p:txBody>
        </p:sp>
      </p:grpSp>
      <p:grpSp>
        <p:nvGrpSpPr>
          <p:cNvPr id="396" name="Rectangle à coins arrondis 27"/>
          <p:cNvGrpSpPr/>
          <p:nvPr/>
        </p:nvGrpSpPr>
        <p:grpSpPr>
          <a:xfrm>
            <a:off x="3167844" y="3991547"/>
            <a:ext cx="828093" cy="504057"/>
            <a:chOff x="0" y="0"/>
            <a:chExt cx="828091" cy="504056"/>
          </a:xfrm>
        </p:grpSpPr>
        <p:sp>
          <p:nvSpPr>
            <p:cNvPr id="394"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95"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399" name="Rectangle à coins arrondis 28"/>
          <p:cNvGrpSpPr/>
          <p:nvPr/>
        </p:nvGrpSpPr>
        <p:grpSpPr>
          <a:xfrm>
            <a:off x="4322636" y="3991547"/>
            <a:ext cx="1044117" cy="504057"/>
            <a:chOff x="0" y="0"/>
            <a:chExt cx="1044116" cy="504056"/>
          </a:xfrm>
        </p:grpSpPr>
        <p:sp>
          <p:nvSpPr>
            <p:cNvPr id="397"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398" name="18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18 m²</a:t>
              </a:r>
            </a:p>
          </p:txBody>
        </p:sp>
      </p:grpSp>
      <p:grpSp>
        <p:nvGrpSpPr>
          <p:cNvPr id="402" name="Rectangle à coins arrondis 24"/>
          <p:cNvGrpSpPr/>
          <p:nvPr/>
        </p:nvGrpSpPr>
        <p:grpSpPr>
          <a:xfrm>
            <a:off x="899591" y="4611527"/>
            <a:ext cx="1944218" cy="504057"/>
            <a:chOff x="0" y="0"/>
            <a:chExt cx="1944216" cy="504056"/>
          </a:xfrm>
        </p:grpSpPr>
        <p:sp>
          <p:nvSpPr>
            <p:cNvPr id="400"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401" name="Psychologu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Psychologue</a:t>
              </a:r>
            </a:p>
          </p:txBody>
        </p:sp>
      </p:grpSp>
      <p:grpSp>
        <p:nvGrpSpPr>
          <p:cNvPr id="405" name="Rectangle à coins arrondis 31"/>
          <p:cNvGrpSpPr/>
          <p:nvPr/>
        </p:nvGrpSpPr>
        <p:grpSpPr>
          <a:xfrm>
            <a:off x="3167844" y="4611053"/>
            <a:ext cx="828093" cy="504057"/>
            <a:chOff x="0" y="0"/>
            <a:chExt cx="828091" cy="504056"/>
          </a:xfrm>
        </p:grpSpPr>
        <p:sp>
          <p:nvSpPr>
            <p:cNvPr id="403"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404"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408" name="Rectangle à coins arrondis 32"/>
          <p:cNvGrpSpPr/>
          <p:nvPr/>
        </p:nvGrpSpPr>
        <p:grpSpPr>
          <a:xfrm>
            <a:off x="4322636" y="4611053"/>
            <a:ext cx="1044117" cy="504057"/>
            <a:chOff x="0" y="0"/>
            <a:chExt cx="1044116" cy="504056"/>
          </a:xfrm>
        </p:grpSpPr>
        <p:sp>
          <p:nvSpPr>
            <p:cNvPr id="406"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407" name="15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15 m²</a:t>
              </a:r>
            </a:p>
          </p:txBody>
        </p:sp>
      </p:grpSp>
      <p:grpSp>
        <p:nvGrpSpPr>
          <p:cNvPr id="411" name="Ellipse 29"/>
          <p:cNvGrpSpPr/>
          <p:nvPr/>
        </p:nvGrpSpPr>
        <p:grpSpPr>
          <a:xfrm>
            <a:off x="5863599" y="4697526"/>
            <a:ext cx="2597329" cy="1022055"/>
            <a:chOff x="0" y="0"/>
            <a:chExt cx="2597328" cy="1022053"/>
          </a:xfrm>
        </p:grpSpPr>
        <p:sp>
          <p:nvSpPr>
            <p:cNvPr id="409" name="Ovale"/>
            <p:cNvSpPr/>
            <p:nvPr/>
          </p:nvSpPr>
          <p:spPr>
            <a:xfrm>
              <a:off x="-1" y="0"/>
              <a:ext cx="2597330" cy="1022054"/>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410" name="Salle d’attente CLOSE capacité 15 places…"/>
            <p:cNvSpPr txBox="1"/>
            <p:nvPr/>
          </p:nvSpPr>
          <p:spPr>
            <a:xfrm>
              <a:off x="380369" y="61815"/>
              <a:ext cx="1836590" cy="8984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1400">
                  <a:solidFill>
                    <a:schemeClr val="accent3">
                      <a:lumOff val="44000"/>
                    </a:schemeClr>
                  </a:solidFill>
                </a:defRPr>
              </a:pPr>
              <a:r>
                <a:t>Salle d’attente CLOSE capacité 15 places</a:t>
              </a:r>
            </a:p>
            <a:p>
              <a:pPr algn="ctr">
                <a:defRPr sz="1400">
                  <a:solidFill>
                    <a:schemeClr val="accent3">
                      <a:lumOff val="44000"/>
                    </a:schemeClr>
                  </a:solidFill>
                </a:defRPr>
              </a:pPr>
              <a:r>
                <a:t>Circulation : 10 m²</a:t>
              </a:r>
            </a:p>
          </p:txBody>
        </p:sp>
      </p:grpSp>
      <p:grpSp>
        <p:nvGrpSpPr>
          <p:cNvPr id="414" name="Rectangle à coins arrondis 30"/>
          <p:cNvGrpSpPr/>
          <p:nvPr/>
        </p:nvGrpSpPr>
        <p:grpSpPr>
          <a:xfrm>
            <a:off x="899591" y="5215999"/>
            <a:ext cx="1944218" cy="504057"/>
            <a:chOff x="0" y="0"/>
            <a:chExt cx="1944216" cy="504056"/>
          </a:xfrm>
        </p:grpSpPr>
        <p:sp>
          <p:nvSpPr>
            <p:cNvPr id="412"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400">
                  <a:solidFill>
                    <a:schemeClr val="accent3">
                      <a:lumOff val="44000"/>
                    </a:schemeClr>
                  </a:solidFill>
                </a:defRPr>
              </a:pPr>
            </a:p>
          </p:txBody>
        </p:sp>
        <p:sp>
          <p:nvSpPr>
            <p:cNvPr id="413" name="Hypnothérapeut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Hypnothérapeute</a:t>
              </a:r>
            </a:p>
          </p:txBody>
        </p:sp>
      </p:grpSp>
      <p:grpSp>
        <p:nvGrpSpPr>
          <p:cNvPr id="417" name="Rectangle à coins arrondis 33"/>
          <p:cNvGrpSpPr/>
          <p:nvPr/>
        </p:nvGrpSpPr>
        <p:grpSpPr>
          <a:xfrm>
            <a:off x="3167844" y="5215523"/>
            <a:ext cx="828093" cy="504057"/>
            <a:chOff x="0" y="0"/>
            <a:chExt cx="828091" cy="504056"/>
          </a:xfrm>
        </p:grpSpPr>
        <p:sp>
          <p:nvSpPr>
            <p:cNvPr id="415"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416"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420" name="Rectangle à coins arrondis 34"/>
          <p:cNvGrpSpPr/>
          <p:nvPr/>
        </p:nvGrpSpPr>
        <p:grpSpPr>
          <a:xfrm>
            <a:off x="4322636" y="5215523"/>
            <a:ext cx="1044117" cy="504057"/>
            <a:chOff x="0" y="0"/>
            <a:chExt cx="1044116" cy="504056"/>
          </a:xfrm>
        </p:grpSpPr>
        <p:sp>
          <p:nvSpPr>
            <p:cNvPr id="418"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419" name="15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15 m²</a:t>
              </a:r>
            </a:p>
          </p:txBody>
        </p:sp>
      </p:gr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4" name="Rectangle 2"/>
          <p:cNvSpPr txBox="1"/>
          <p:nvPr>
            <p:ph type="title"/>
          </p:nvPr>
        </p:nvSpPr>
        <p:spPr>
          <a:xfrm>
            <a:off x="2371725" y="341313"/>
            <a:ext cx="6592888" cy="1079501"/>
          </a:xfrm>
          <a:prstGeom prst="rect">
            <a:avLst/>
          </a:prstGeom>
        </p:spPr>
        <p:txBody>
          <a:bodyPr/>
          <a:lstStyle/>
          <a:p>
            <a:pPr/>
            <a:r>
              <a:t>Description / Finition</a:t>
            </a:r>
            <a:br/>
            <a:r>
              <a:t>Cabinet d’ostéopathie</a:t>
            </a:r>
          </a:p>
        </p:txBody>
      </p:sp>
      <p:sp>
        <p:nvSpPr>
          <p:cNvPr id="425"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26" name="Rectangle 3"/>
          <p:cNvSpPr txBox="1"/>
          <p:nvPr/>
        </p:nvSpPr>
        <p:spPr>
          <a:xfrm>
            <a:off x="395535" y="1628800"/>
            <a:ext cx="8424938" cy="42630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538" indent="-285538" algn="just">
              <a:spcBef>
                <a:spcPts val="300"/>
              </a:spcBef>
              <a:buClr>
                <a:srgbClr val="EA5285"/>
              </a:buClr>
              <a:buSzPct val="100000"/>
              <a:buFont typeface="Arial"/>
              <a:buChar char="•"/>
              <a:defRPr b="1" sz="16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sz="1600">
                <a:solidFill>
                  <a:srgbClr val="005F89"/>
                </a:solidFill>
              </a:defRPr>
            </a:pPr>
            <a:r>
              <a:t>Equipement électrique</a:t>
            </a:r>
            <a:r>
              <a:rPr b="0"/>
              <a:t> : 6*PC+T + 3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100000"/>
              <a:buFont typeface="Arial"/>
              <a:buChar char="•"/>
              <a:defRPr b="1" sz="1600">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sz="1600">
                <a:solidFill>
                  <a:srgbClr val="005F89"/>
                </a:solidFill>
              </a:defRPr>
            </a:pPr>
            <a:r>
              <a:t>Patère</a:t>
            </a:r>
            <a:r>
              <a:rPr b="0"/>
              <a:t> 3*2  points</a:t>
            </a:r>
          </a:p>
          <a:p>
            <a:pPr marL="285538" indent="-285538" algn="just">
              <a:spcBef>
                <a:spcPts val="300"/>
              </a:spcBef>
              <a:buClr>
                <a:srgbClr val="EA5285"/>
              </a:buClr>
              <a:buSzPct val="100000"/>
              <a:buFont typeface="Arial"/>
              <a:buChar char="•"/>
              <a:defRPr b="1" sz="1600">
                <a:solidFill>
                  <a:srgbClr val="005F89"/>
                </a:solidFill>
              </a:defRPr>
            </a:pPr>
            <a:r>
              <a:t>Peinture des murs </a:t>
            </a:r>
            <a:r>
              <a:rPr b="0"/>
              <a:t>type finition lisse aspect velouté lessivable, teinte au choix de l’exploitant.</a:t>
            </a:r>
          </a:p>
          <a:p>
            <a:pPr marL="285538" indent="-285538" algn="just">
              <a:spcBef>
                <a:spcPts val="300"/>
              </a:spcBef>
              <a:buClr>
                <a:srgbClr val="EA5285"/>
              </a:buClr>
              <a:buSzPct val="100000"/>
              <a:buFont typeface="Arial"/>
              <a:buChar char="•"/>
              <a:defRPr b="1" sz="1600">
                <a:solidFill>
                  <a:srgbClr val="005F89"/>
                </a:solidFill>
              </a:defRPr>
            </a:pPr>
            <a:r>
              <a:t>Point d’eau angulaire </a:t>
            </a:r>
            <a:r>
              <a:rPr b="0"/>
              <a:t>avec robinetterie mitigeur idem cabinet médicaux ou autres</a:t>
            </a:r>
          </a:p>
          <a:p>
            <a:pPr marL="285538" indent="-285538" algn="just">
              <a:spcBef>
                <a:spcPts val="300"/>
              </a:spcBef>
              <a:buClr>
                <a:srgbClr val="EA5285"/>
              </a:buClr>
              <a:buSzPct val="100000"/>
              <a:buFont typeface="Arial"/>
              <a:buChar char="•"/>
              <a:defRPr b="1" sz="1600">
                <a:solidFill>
                  <a:srgbClr val="005F89"/>
                </a:solidFill>
              </a:defRPr>
            </a:pPr>
            <a:r>
              <a:t>Distributeur</a:t>
            </a:r>
            <a:r>
              <a:rPr b="0"/>
              <a:t> savon idem cabinet médicaux ou équivalent</a:t>
            </a:r>
          </a:p>
          <a:p>
            <a:pPr marL="285538" indent="-285538" algn="just">
              <a:spcBef>
                <a:spcPts val="300"/>
              </a:spcBef>
              <a:buClr>
                <a:srgbClr val="EA5285"/>
              </a:buClr>
              <a:buSzPct val="100000"/>
              <a:buFont typeface="Arial"/>
              <a:buChar char="•"/>
              <a:defRPr b="1" sz="1600">
                <a:solidFill>
                  <a:srgbClr val="005F89"/>
                </a:solidFill>
              </a:defRPr>
            </a:pPr>
            <a:r>
              <a:t>Distributeur mural </a:t>
            </a:r>
            <a:r>
              <a:rPr b="0"/>
              <a:t>essuie main idem cabinet médicaux équivalent</a:t>
            </a: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8" name="Rectangle 2"/>
          <p:cNvSpPr txBox="1"/>
          <p:nvPr>
            <p:ph type="title"/>
          </p:nvPr>
        </p:nvSpPr>
        <p:spPr>
          <a:xfrm>
            <a:off x="2371725" y="341313"/>
            <a:ext cx="6592888" cy="1079501"/>
          </a:xfrm>
          <a:prstGeom prst="rect">
            <a:avLst/>
          </a:prstGeom>
        </p:spPr>
        <p:txBody>
          <a:bodyPr/>
          <a:lstStyle/>
          <a:p>
            <a:pPr/>
            <a:r>
              <a:t>Description / Finition</a:t>
            </a:r>
            <a:br/>
            <a:r>
              <a:t>Cabinet de diététicienne</a:t>
            </a:r>
          </a:p>
        </p:txBody>
      </p:sp>
      <p:sp>
        <p:nvSpPr>
          <p:cNvPr id="429"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30" name="Rectangle 3"/>
          <p:cNvSpPr txBox="1"/>
          <p:nvPr/>
        </p:nvSpPr>
        <p:spPr>
          <a:xfrm>
            <a:off x="395535" y="1628800"/>
            <a:ext cx="8424938" cy="205380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700"/>
              </a:spcBef>
              <a:buClr>
                <a:srgbClr val="EA5285"/>
              </a:buClr>
              <a:buSzPct val="100000"/>
              <a:buChar char="❍"/>
              <a:defRPr b="1" sz="1600">
                <a:solidFill>
                  <a:srgbClr val="005F89"/>
                </a:solidFill>
              </a:defRPr>
            </a:pPr>
            <a:r>
              <a:t>Equipement électrique</a:t>
            </a:r>
            <a:r>
              <a:rPr b="0"/>
              <a:t>; 6 PC+T, 1*RJ 45 informatique réseau, 1*RJ45 pour téléphonie et 1*RJ45 pour lecteur vitale et carte bancaire.</a:t>
            </a:r>
          </a:p>
          <a:p>
            <a:pPr marL="342900" indent="-342900" algn="just">
              <a:spcBef>
                <a:spcPts val="700"/>
              </a:spcBef>
              <a:buClr>
                <a:srgbClr val="EA5285"/>
              </a:buClr>
              <a:buSzPct val="100000"/>
              <a:buChar char="❍"/>
              <a:defRPr b="1" sz="1600">
                <a:solidFill>
                  <a:srgbClr val="005F89"/>
                </a:solidFill>
              </a:defRPr>
            </a:pPr>
            <a:r>
              <a:t>Faux plafond HSP de 240cm </a:t>
            </a:r>
            <a:r>
              <a:rPr b="0"/>
              <a:t>(plénum à préciser), de type dalle minérale 600*600mm Bioguard Acoustic Tegular Blanc de chez ARMSTRONG ou équivalent  </a:t>
            </a:r>
          </a:p>
          <a:p>
            <a:pPr marL="342900" indent="-342900" algn="just">
              <a:spcBef>
                <a:spcPts val="700"/>
              </a:spcBef>
              <a:buClr>
                <a:srgbClr val="EA5285"/>
              </a:buClr>
              <a:buSzPct val="100000"/>
              <a:buChar char="❍"/>
              <a:defRPr b="1" sz="1600">
                <a:solidFill>
                  <a:srgbClr val="005F89"/>
                </a:solidFill>
              </a:defRPr>
            </a:pPr>
            <a:r>
              <a:t>Eclairage par dalle plafonnier type DOLIGHT </a:t>
            </a:r>
            <a:r>
              <a:rPr b="0"/>
              <a:t>6036 Puissance 36 W</a:t>
            </a:r>
          </a:p>
          <a:p>
            <a:pPr marL="342900" indent="-342900" algn="just">
              <a:spcBef>
                <a:spcPts val="700"/>
              </a:spcBef>
              <a:buClr>
                <a:srgbClr val="EA5285"/>
              </a:buClr>
              <a:buSzPct val="100000"/>
              <a:buChar char="❍"/>
              <a:defRPr sz="1600">
                <a:solidFill>
                  <a:srgbClr val="005F89"/>
                </a:solidFill>
              </a:defRPr>
            </a:pPr>
            <a:r>
              <a:t>Placard fermant à clef permettant le partage du bureau (activité à temps partiel).</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2" name="Rectangle 2"/>
          <p:cNvSpPr txBox="1"/>
          <p:nvPr>
            <p:ph type="title"/>
          </p:nvPr>
        </p:nvSpPr>
        <p:spPr>
          <a:xfrm>
            <a:off x="2371725" y="341313"/>
            <a:ext cx="6592888" cy="1079501"/>
          </a:xfrm>
          <a:prstGeom prst="rect">
            <a:avLst/>
          </a:prstGeom>
        </p:spPr>
        <p:txBody>
          <a:bodyPr/>
          <a:lstStyle/>
          <a:p>
            <a:pPr/>
            <a:r>
              <a:t>Description / Finition</a:t>
            </a:r>
            <a:br/>
            <a:r>
              <a:t>Cabinet de psychomotricité</a:t>
            </a:r>
          </a:p>
        </p:txBody>
      </p:sp>
      <p:sp>
        <p:nvSpPr>
          <p:cNvPr id="433"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34" name="Rectangle 3"/>
          <p:cNvSpPr txBox="1"/>
          <p:nvPr/>
        </p:nvSpPr>
        <p:spPr>
          <a:xfrm>
            <a:off x="395535" y="1628800"/>
            <a:ext cx="8424938" cy="395912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750" indent="-285750" algn="just">
              <a:spcBef>
                <a:spcPts val="300"/>
              </a:spcBef>
              <a:buClr>
                <a:srgbClr val="EA5285"/>
              </a:buClr>
              <a:buSzPct val="100000"/>
              <a:buFont typeface="Arial"/>
              <a:buChar char="•"/>
              <a:defRPr b="1" sz="1400">
                <a:solidFill>
                  <a:srgbClr val="005F89"/>
                </a:solidFill>
              </a:defRPr>
            </a:pPr>
            <a:r>
              <a:t>Box de rangement d’une capacité de 3 à 4 m3 </a:t>
            </a:r>
            <a:r>
              <a:rPr b="0"/>
              <a:t>permettant le stockage du matériel en cas d’activité partagée avec un autre professionnel, porte avec serrure. </a:t>
            </a:r>
          </a:p>
          <a:p>
            <a:pPr marL="285750" indent="-285750" algn="just">
              <a:spcBef>
                <a:spcPts val="300"/>
              </a:spcBef>
              <a:buClr>
                <a:srgbClr val="EA5285"/>
              </a:buClr>
              <a:buSzPct val="100000"/>
              <a:buFont typeface="Arial"/>
              <a:buChar char="•"/>
              <a:defRPr b="1" sz="14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sz="1400">
                <a:solidFill>
                  <a:srgbClr val="005F89"/>
                </a:solidFill>
              </a:defRPr>
            </a:pPr>
            <a:r>
              <a:t>Equipement électrique</a:t>
            </a:r>
            <a:r>
              <a:rPr b="0"/>
              <a:t> : 8*PC+T + 3 RJ45  à répartir sur les murs, Interrupteur simple commande d’allumage, éclairage plafonnier type DOLIGHT 6036 Puissance 36 W  PANEOS 300*1200mm de chez SWITCH MADE ou équivalent </a:t>
            </a:r>
            <a:r>
              <a:t>avec régulateur intensité</a:t>
            </a:r>
          </a:p>
          <a:p>
            <a:pPr marL="285538" indent="-285538" algn="just">
              <a:spcBef>
                <a:spcPts val="300"/>
              </a:spcBef>
              <a:buClr>
                <a:srgbClr val="EA5285"/>
              </a:buClr>
              <a:buSzPct val="100000"/>
              <a:buFont typeface="Arial"/>
              <a:buChar char="•"/>
              <a:defRPr b="1" sz="1400">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sz="1400">
                <a:solidFill>
                  <a:srgbClr val="005F89"/>
                </a:solidFill>
              </a:defRPr>
            </a:pPr>
            <a:r>
              <a:t>Point d’eau angulaire </a:t>
            </a:r>
            <a:r>
              <a:rPr b="0"/>
              <a:t>avec robinetterie mitigeur idem cabinet médicaux ou équivalent </a:t>
            </a:r>
          </a:p>
          <a:p>
            <a:pPr marL="285538" indent="-285538" algn="just">
              <a:spcBef>
                <a:spcPts val="300"/>
              </a:spcBef>
              <a:buClr>
                <a:srgbClr val="EA5285"/>
              </a:buClr>
              <a:buSzPct val="100000"/>
              <a:buFont typeface="Arial"/>
              <a:buChar char="•"/>
              <a:defRPr b="1" sz="1400">
                <a:solidFill>
                  <a:srgbClr val="005F89"/>
                </a:solidFill>
              </a:defRPr>
            </a:pPr>
            <a:r>
              <a:t>Patère</a:t>
            </a:r>
            <a:r>
              <a:rPr b="0"/>
              <a:t> 3*2  points</a:t>
            </a:r>
          </a:p>
          <a:p>
            <a:pPr marL="285538" indent="-285538" algn="just">
              <a:spcBef>
                <a:spcPts val="300"/>
              </a:spcBef>
              <a:buClr>
                <a:srgbClr val="EA5285"/>
              </a:buClr>
              <a:buSzPct val="100000"/>
              <a:buFont typeface="Arial"/>
              <a:buChar char="•"/>
              <a:defRPr b="1" sz="1400">
                <a:solidFill>
                  <a:srgbClr val="005F89"/>
                </a:solidFill>
              </a:defRPr>
            </a:pPr>
            <a:r>
              <a:t>Mur</a:t>
            </a:r>
            <a:r>
              <a:rPr b="0"/>
              <a:t> miroir avec recul</a:t>
            </a:r>
          </a:p>
          <a:p>
            <a:pPr marL="285538" indent="-285538" algn="just">
              <a:spcBef>
                <a:spcPts val="300"/>
              </a:spcBef>
              <a:buClr>
                <a:srgbClr val="EA5285"/>
              </a:buClr>
              <a:buSzPct val="100000"/>
              <a:buFont typeface="Arial"/>
              <a:buChar char="•"/>
              <a:defRPr b="1" sz="1400">
                <a:solidFill>
                  <a:srgbClr val="005F89"/>
                </a:solidFill>
              </a:defRPr>
            </a:pPr>
            <a:r>
              <a:t>Peinture des murs </a:t>
            </a:r>
            <a:r>
              <a:rPr b="0"/>
              <a:t>type finition lisse aspect velouté lessivable, teinte au choix de l’exploitant.</a:t>
            </a:r>
          </a:p>
          <a:p>
            <a:pPr marL="285538" indent="-285538" algn="just">
              <a:spcBef>
                <a:spcPts val="300"/>
              </a:spcBef>
              <a:buClr>
                <a:srgbClr val="EA5285"/>
              </a:buClr>
              <a:buSzPct val="100000"/>
              <a:buFont typeface="Arial"/>
              <a:buChar char="•"/>
              <a:defRPr b="1" sz="1400">
                <a:solidFill>
                  <a:srgbClr val="005F89"/>
                </a:solidFill>
              </a:defRPr>
            </a:pPr>
            <a:r>
              <a:t>Distributeur savon </a:t>
            </a:r>
            <a:r>
              <a:rPr b="0"/>
              <a:t>idem cabinet médicaux ou équivalent</a:t>
            </a:r>
          </a:p>
          <a:p>
            <a:pPr marL="285538" indent="-285538" algn="just">
              <a:spcBef>
                <a:spcPts val="300"/>
              </a:spcBef>
              <a:buClr>
                <a:srgbClr val="EA5285"/>
              </a:buClr>
              <a:buSzPct val="100000"/>
              <a:buFont typeface="Arial"/>
              <a:buChar char="•"/>
              <a:defRPr b="1" sz="1400">
                <a:solidFill>
                  <a:srgbClr val="005F89"/>
                </a:solidFill>
              </a:defRPr>
            </a:pPr>
            <a:r>
              <a:t>Distributeur mural essuie main </a:t>
            </a:r>
            <a:r>
              <a:rPr b="0"/>
              <a:t>idem cabinet médicaux ou équivalent </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6" name="Rectangle 2"/>
          <p:cNvSpPr txBox="1"/>
          <p:nvPr>
            <p:ph type="title"/>
          </p:nvPr>
        </p:nvSpPr>
        <p:spPr>
          <a:xfrm>
            <a:off x="2371725" y="341313"/>
            <a:ext cx="6592888" cy="1079501"/>
          </a:xfrm>
          <a:prstGeom prst="rect">
            <a:avLst/>
          </a:prstGeom>
        </p:spPr>
        <p:txBody>
          <a:bodyPr/>
          <a:lstStyle/>
          <a:p>
            <a:pPr/>
            <a:r>
              <a:t>Description / Finition</a:t>
            </a:r>
            <a:br/>
            <a:r>
              <a:t>Cabinet de psychologie</a:t>
            </a:r>
          </a:p>
        </p:txBody>
      </p:sp>
      <p:sp>
        <p:nvSpPr>
          <p:cNvPr id="437"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38" name="Rectangle 3"/>
          <p:cNvSpPr txBox="1"/>
          <p:nvPr/>
        </p:nvSpPr>
        <p:spPr>
          <a:xfrm>
            <a:off x="395535" y="1628800"/>
            <a:ext cx="8424938" cy="30565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538" indent="-285538" algn="just">
              <a:spcBef>
                <a:spcPts val="300"/>
              </a:spcBef>
              <a:buClr>
                <a:srgbClr val="EA5285"/>
              </a:buClr>
              <a:buSzPct val="100000"/>
              <a:buFont typeface="Arial"/>
              <a:buChar char="•"/>
              <a:defRPr b="1" sz="16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sz="1600">
                <a:solidFill>
                  <a:srgbClr val="005F89"/>
                </a:solidFill>
              </a:defRPr>
            </a:pPr>
            <a:r>
              <a:t>Equipement électrique</a:t>
            </a:r>
            <a:r>
              <a:rPr b="0"/>
              <a:t> : 8*PC+T + 3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100000"/>
              <a:buFont typeface="Arial"/>
              <a:buChar char="•"/>
              <a:defRPr b="1" sz="1600">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sz="1600">
                <a:solidFill>
                  <a:srgbClr val="005F89"/>
                </a:solidFill>
              </a:defRPr>
            </a:pPr>
            <a:r>
              <a:t>Patère</a:t>
            </a:r>
            <a:r>
              <a:rPr b="0"/>
              <a:t> 3*2  points</a:t>
            </a:r>
          </a:p>
          <a:p>
            <a:pPr marL="285538" indent="-285538" algn="just">
              <a:spcBef>
                <a:spcPts val="300"/>
              </a:spcBef>
              <a:buClr>
                <a:srgbClr val="EA5285"/>
              </a:buClr>
              <a:buSzPct val="100000"/>
              <a:buFont typeface="Arial"/>
              <a:buChar char="•"/>
              <a:defRPr b="1" sz="1600">
                <a:solidFill>
                  <a:srgbClr val="005F89"/>
                </a:solidFill>
              </a:defRPr>
            </a:pPr>
            <a:r>
              <a:t>Peinture des murs </a:t>
            </a:r>
            <a:r>
              <a:rPr b="0"/>
              <a:t>type finition lisse aspect velouté lessivable, teinte au choix de l’exploitant.</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Rectangle 2"/>
          <p:cNvSpPr txBox="1"/>
          <p:nvPr>
            <p:ph type="title"/>
          </p:nvPr>
        </p:nvSpPr>
        <p:spPr>
          <a:xfrm>
            <a:off x="2371725" y="341313"/>
            <a:ext cx="6592888" cy="1079501"/>
          </a:xfrm>
          <a:prstGeom prst="rect">
            <a:avLst/>
          </a:prstGeom>
        </p:spPr>
        <p:txBody>
          <a:bodyPr/>
          <a:lstStyle/>
          <a:p>
            <a:pPr/>
            <a:r>
              <a:t>Description / Finition</a:t>
            </a:r>
            <a:br/>
            <a:r>
              <a:t>Principes généraux</a:t>
            </a:r>
          </a:p>
        </p:txBody>
      </p:sp>
      <p:sp>
        <p:nvSpPr>
          <p:cNvPr id="77" name="Rectangle 3"/>
          <p:cNvSpPr txBox="1"/>
          <p:nvPr>
            <p:ph type="body" idx="1"/>
          </p:nvPr>
        </p:nvSpPr>
        <p:spPr>
          <a:xfrm>
            <a:off x="395535" y="1628800"/>
            <a:ext cx="8424938" cy="4392490"/>
          </a:xfrm>
          <a:prstGeom prst="rect">
            <a:avLst/>
          </a:prstGeom>
        </p:spPr>
        <p:txBody>
          <a:bodyPr/>
          <a:lstStyle/>
          <a:p>
            <a:pPr marL="0" indent="0">
              <a:buSzTx/>
              <a:buFont typeface="Wingdings"/>
              <a:buNone/>
              <a:defRPr b="1"/>
            </a:pPr>
            <a:r>
              <a:t>Thermique</a:t>
            </a:r>
          </a:p>
          <a:p>
            <a:pPr>
              <a:spcBef>
                <a:spcPts val="1400"/>
              </a:spcBef>
              <a:buSzTx/>
              <a:buFont typeface="Wingdings"/>
              <a:buNone/>
              <a:defRPr b="1" sz="1600"/>
            </a:pPr>
            <a:r>
              <a:t>- Respect de la RT 2012</a:t>
            </a:r>
            <a:r>
              <a:rPr b="0"/>
              <a:t> moins 10% (objectif RT 2020)</a:t>
            </a:r>
          </a:p>
          <a:p>
            <a:pPr>
              <a:spcBef>
                <a:spcPts val="1400"/>
              </a:spcBef>
              <a:buSzTx/>
              <a:buFont typeface="Wingdings"/>
              <a:buNone/>
              <a:defRPr b="1" sz="1600"/>
            </a:pPr>
            <a:r>
              <a:t>- Système de renouvellement d’air </a:t>
            </a:r>
            <a:r>
              <a:rPr b="0"/>
              <a:t>dans tous les locaux selon réglementation en vigueur avec huisserie ouvrante pour aération naturelle.</a:t>
            </a:r>
            <a:endParaRPr b="0"/>
          </a:p>
          <a:p>
            <a:pPr algn="just">
              <a:spcBef>
                <a:spcPts val="1400"/>
              </a:spcBef>
              <a:buSzTx/>
              <a:buFont typeface="Wingdings"/>
              <a:buNone/>
              <a:defRPr b="1" sz="1600"/>
            </a:pPr>
            <a:r>
              <a:t>- Système de chauffage indépendant </a:t>
            </a:r>
            <a:r>
              <a:rPr b="0"/>
              <a:t>(énergie selon choix constructeur et recommandation chauffagiste) – système réversible chaud - froid</a:t>
            </a:r>
            <a:endParaRPr b="0"/>
          </a:p>
          <a:p>
            <a:pPr algn="just">
              <a:spcBef>
                <a:spcPts val="1400"/>
              </a:spcBef>
              <a:buSzTx/>
              <a:buFont typeface="Wingdings"/>
              <a:buNone/>
              <a:defRPr b="1" sz="1600"/>
            </a:pPr>
            <a:r>
              <a:t>- Menuiseries extérieures </a:t>
            </a:r>
            <a:r>
              <a:rPr b="0"/>
              <a:t>selon norme en vigueur et choix bâtiment, et occultation des parties vitrées basses si vis-à-vis immédiat par vitre opaque à définir avec architecte ou par store vénitien.</a:t>
            </a:r>
          </a:p>
        </p:txBody>
      </p:sp>
      <p:sp>
        <p:nvSpPr>
          <p:cNvPr id="78"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0" name="Rectangle 2"/>
          <p:cNvSpPr txBox="1"/>
          <p:nvPr>
            <p:ph type="title"/>
          </p:nvPr>
        </p:nvSpPr>
        <p:spPr>
          <a:xfrm>
            <a:off x="2371725" y="341313"/>
            <a:ext cx="6592888" cy="1079501"/>
          </a:xfrm>
          <a:prstGeom prst="rect">
            <a:avLst/>
          </a:prstGeom>
        </p:spPr>
        <p:txBody>
          <a:bodyPr/>
          <a:lstStyle/>
          <a:p>
            <a:pPr/>
            <a:r>
              <a:t>Description / Finition</a:t>
            </a:r>
            <a:br/>
            <a:r>
              <a:t>Cabinet d’hypnothérapie</a:t>
            </a:r>
          </a:p>
        </p:txBody>
      </p:sp>
      <p:sp>
        <p:nvSpPr>
          <p:cNvPr id="441"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42" name="Rectangle 3"/>
          <p:cNvSpPr txBox="1"/>
          <p:nvPr/>
        </p:nvSpPr>
        <p:spPr>
          <a:xfrm>
            <a:off x="395535" y="1628800"/>
            <a:ext cx="8424938" cy="42630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538" indent="-285538" algn="just">
              <a:spcBef>
                <a:spcPts val="300"/>
              </a:spcBef>
              <a:buClr>
                <a:srgbClr val="EA5285"/>
              </a:buClr>
              <a:buSzPct val="100000"/>
              <a:buFont typeface="Arial"/>
              <a:buChar char="•"/>
              <a:defRPr b="1" sz="1600">
                <a:solidFill>
                  <a:srgbClr val="005F89"/>
                </a:solidFill>
              </a:defRPr>
            </a:pPr>
            <a:r>
              <a:t>Bloc porte de distribution, bâtis BER largeur selon épaisseur de la cloison, affaiblissement acoustique de 42dB</a:t>
            </a:r>
            <a:r>
              <a:rPr b="0"/>
              <a:t>, finition porte stratifié teinte au choix de l’exploitant, avec système de fermeture à clé ou équivalent </a:t>
            </a:r>
          </a:p>
          <a:p>
            <a:pPr marL="285538" indent="-285538" algn="just">
              <a:spcBef>
                <a:spcPts val="300"/>
              </a:spcBef>
              <a:buClr>
                <a:srgbClr val="EA5285"/>
              </a:buClr>
              <a:buSzPct val="100000"/>
              <a:buFont typeface="Arial"/>
              <a:buChar char="•"/>
              <a:defRPr b="1" sz="1600">
                <a:solidFill>
                  <a:srgbClr val="005F89"/>
                </a:solidFill>
              </a:defRPr>
            </a:pPr>
            <a:r>
              <a:t>Equipement électrique</a:t>
            </a:r>
            <a:r>
              <a:rPr b="0"/>
              <a:t> : 6*PC+T + 3 RJ45  à répartir sur les murs, Interrupteur simple commande d’allumage, éclairage plafonnier type DOLIGHT 6036 Puissance 36 W  PANEOS 300*1200mm de chez SWITCH MADE ou équivalent</a:t>
            </a:r>
          </a:p>
          <a:p>
            <a:pPr marL="285538" indent="-285538" algn="just">
              <a:spcBef>
                <a:spcPts val="300"/>
              </a:spcBef>
              <a:buClr>
                <a:srgbClr val="EA5285"/>
              </a:buClr>
              <a:buSzPct val="100000"/>
              <a:buFont typeface="Arial"/>
              <a:buChar char="•"/>
              <a:defRPr b="1" sz="1600">
                <a:solidFill>
                  <a:srgbClr val="005F89"/>
                </a:solidFill>
              </a:defRPr>
            </a:pPr>
            <a:r>
              <a:t>Faux plafond </a:t>
            </a:r>
            <a:r>
              <a:rPr b="0"/>
              <a:t>HSP de 240cm, de type dalle minérale 600*600mm Bioguard Acoustic Tegular Blanc de chez ARMSTRONG ou équivalent</a:t>
            </a:r>
          </a:p>
          <a:p>
            <a:pPr marL="285538" indent="-285538" algn="just">
              <a:spcBef>
                <a:spcPts val="300"/>
              </a:spcBef>
              <a:buClr>
                <a:srgbClr val="EA5285"/>
              </a:buClr>
              <a:buSzPct val="100000"/>
              <a:buFont typeface="Arial"/>
              <a:buChar char="•"/>
              <a:defRPr b="1" sz="1600">
                <a:solidFill>
                  <a:srgbClr val="005F89"/>
                </a:solidFill>
              </a:defRPr>
            </a:pPr>
            <a:r>
              <a:t>Patère</a:t>
            </a:r>
            <a:r>
              <a:rPr b="0"/>
              <a:t> 3*2  points</a:t>
            </a:r>
          </a:p>
          <a:p>
            <a:pPr marL="285538" indent="-285538" algn="just">
              <a:spcBef>
                <a:spcPts val="300"/>
              </a:spcBef>
              <a:buClr>
                <a:srgbClr val="EA5285"/>
              </a:buClr>
              <a:buSzPct val="100000"/>
              <a:buFont typeface="Arial"/>
              <a:buChar char="•"/>
              <a:defRPr b="1" sz="1600">
                <a:solidFill>
                  <a:srgbClr val="005F89"/>
                </a:solidFill>
              </a:defRPr>
            </a:pPr>
            <a:r>
              <a:t>Peinture des murs </a:t>
            </a:r>
            <a:r>
              <a:rPr b="0"/>
              <a:t>type finition lisse aspect velouté lessivable, teinte au choix de l’exploitant.</a:t>
            </a:r>
          </a:p>
          <a:p>
            <a:pPr marL="285538" indent="-285538" algn="just">
              <a:spcBef>
                <a:spcPts val="300"/>
              </a:spcBef>
              <a:buClr>
                <a:srgbClr val="EA5285"/>
              </a:buClr>
              <a:buSzPct val="100000"/>
              <a:buFont typeface="Arial"/>
              <a:buChar char="•"/>
              <a:defRPr b="1" sz="1600">
                <a:solidFill>
                  <a:srgbClr val="005F89"/>
                </a:solidFill>
              </a:defRPr>
            </a:pPr>
            <a:r>
              <a:t>Point d’eau angulaire </a:t>
            </a:r>
            <a:r>
              <a:rPr b="0"/>
              <a:t>avec robinetterie mitigeur idem cabinet médicaux ou autres</a:t>
            </a:r>
          </a:p>
          <a:p>
            <a:pPr marL="285538" indent="-285538" algn="just">
              <a:spcBef>
                <a:spcPts val="300"/>
              </a:spcBef>
              <a:buClr>
                <a:srgbClr val="EA5285"/>
              </a:buClr>
              <a:buSzPct val="100000"/>
              <a:buFont typeface="Arial"/>
              <a:buChar char="•"/>
              <a:defRPr b="1" sz="1600">
                <a:solidFill>
                  <a:srgbClr val="005F89"/>
                </a:solidFill>
              </a:defRPr>
            </a:pPr>
            <a:r>
              <a:t>Distributeur</a:t>
            </a:r>
            <a:r>
              <a:rPr b="0"/>
              <a:t> savon idem cabinet médicaux ou équivalent</a:t>
            </a:r>
          </a:p>
          <a:p>
            <a:pPr marL="285538" indent="-285538" algn="just">
              <a:spcBef>
                <a:spcPts val="300"/>
              </a:spcBef>
              <a:buClr>
                <a:srgbClr val="EA5285"/>
              </a:buClr>
              <a:buSzPct val="100000"/>
              <a:buFont typeface="Arial"/>
              <a:buChar char="•"/>
              <a:defRPr b="1" sz="1600">
                <a:solidFill>
                  <a:srgbClr val="005F89"/>
                </a:solidFill>
              </a:defRPr>
            </a:pPr>
            <a:r>
              <a:t>Distributeur mural </a:t>
            </a:r>
            <a:r>
              <a:rPr b="0"/>
              <a:t>essuie main idem cabinet médicaux équivalent</a:t>
            </a:r>
          </a:p>
          <a:p>
            <a:pPr marL="342900" indent="-342900" algn="just">
              <a:spcBef>
                <a:spcPts val="1400"/>
              </a:spcBef>
              <a:buClr>
                <a:srgbClr val="EA5285"/>
              </a:buClr>
              <a:buSzPct val="100000"/>
              <a:buChar char="❍"/>
              <a:defRPr sz="1600">
                <a:solidFill>
                  <a:srgbClr val="005F89"/>
                </a:solidFill>
              </a:defRPr>
            </a:pP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4" name="Rectangle 2"/>
          <p:cNvSpPr txBox="1"/>
          <p:nvPr>
            <p:ph type="title"/>
          </p:nvPr>
        </p:nvSpPr>
        <p:spPr>
          <a:xfrm>
            <a:off x="2371725" y="341313"/>
            <a:ext cx="6592888" cy="1079501"/>
          </a:xfrm>
          <a:prstGeom prst="rect">
            <a:avLst/>
          </a:prstGeom>
        </p:spPr>
        <p:txBody>
          <a:bodyPr/>
          <a:lstStyle/>
          <a:p>
            <a:pPr/>
            <a:r>
              <a:t>Programme architectural</a:t>
            </a:r>
          </a:p>
        </p:txBody>
      </p:sp>
      <p:sp>
        <p:nvSpPr>
          <p:cNvPr id="445" name="Rectangle 3"/>
          <p:cNvSpPr txBox="1"/>
          <p:nvPr>
            <p:ph type="body" sz="quarter" idx="1"/>
          </p:nvPr>
        </p:nvSpPr>
        <p:spPr>
          <a:xfrm>
            <a:off x="395535" y="3212975"/>
            <a:ext cx="8424938" cy="792089"/>
          </a:xfrm>
          <a:prstGeom prst="rect">
            <a:avLst/>
          </a:prstGeom>
        </p:spPr>
        <p:txBody>
          <a:bodyPr/>
          <a:lstStyle>
            <a:lvl1pPr marL="0" indent="0" algn="ctr">
              <a:spcBef>
                <a:spcPts val="1900"/>
              </a:spcBef>
              <a:buSzTx/>
              <a:buFont typeface="Wingdings"/>
              <a:buNone/>
              <a:defRPr b="1" sz="4000"/>
            </a:lvl1pPr>
          </a:lstStyle>
          <a:p>
            <a:pPr/>
            <a:r>
              <a:t>Divers</a:t>
            </a:r>
          </a:p>
        </p:txBody>
      </p:sp>
      <p:sp>
        <p:nvSpPr>
          <p:cNvPr id="446"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8" name="Rectangle 2"/>
          <p:cNvSpPr txBox="1"/>
          <p:nvPr>
            <p:ph type="title"/>
          </p:nvPr>
        </p:nvSpPr>
        <p:spPr>
          <a:xfrm>
            <a:off x="2371725" y="341313"/>
            <a:ext cx="6592888" cy="1079501"/>
          </a:xfrm>
          <a:prstGeom prst="rect">
            <a:avLst/>
          </a:prstGeom>
        </p:spPr>
        <p:txBody>
          <a:bodyPr/>
          <a:lstStyle/>
          <a:p>
            <a:pPr/>
            <a:r>
              <a:t>Abords, stationnement</a:t>
            </a:r>
          </a:p>
        </p:txBody>
      </p:sp>
      <p:sp>
        <p:nvSpPr>
          <p:cNvPr id="449" name="Espace réservé du numéro de diapositive 4"/>
          <p:cNvSpPr txBox="1"/>
          <p:nvPr>
            <p:ph type="sldNum" sz="quarter" idx="2"/>
          </p:nvPr>
        </p:nvSpPr>
        <p:spPr>
          <a:xfrm>
            <a:off x="8557905" y="6245224"/>
            <a:ext cx="406709"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450" name="Rectangle 3"/>
          <p:cNvSpPr txBox="1"/>
          <p:nvPr/>
        </p:nvSpPr>
        <p:spPr>
          <a:xfrm>
            <a:off x="395535" y="1628800"/>
            <a:ext cx="8424938" cy="36760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800"/>
              </a:spcBef>
              <a:defRPr>
                <a:solidFill>
                  <a:srgbClr val="005F89"/>
                </a:solidFill>
              </a:defRPr>
            </a:pPr>
            <a:r>
              <a:t>Une </a:t>
            </a:r>
            <a:r>
              <a:rPr b="1"/>
              <a:t>attention particulière sera portée aux abords</a:t>
            </a:r>
            <a:r>
              <a:t> avec notamment : </a:t>
            </a:r>
          </a:p>
          <a:p>
            <a:pPr algn="just">
              <a:spcBef>
                <a:spcPts val="800"/>
              </a:spcBef>
              <a:defRPr>
                <a:solidFill>
                  <a:srgbClr val="005F89"/>
                </a:solidFill>
              </a:defRPr>
            </a:pPr>
          </a:p>
          <a:p>
            <a:pPr marL="285538" indent="-285538" algn="just">
              <a:spcBef>
                <a:spcPts val="800"/>
              </a:spcBef>
              <a:buClr>
                <a:srgbClr val="EA5285"/>
              </a:buClr>
              <a:buSzPct val="100000"/>
              <a:buChar char="✓"/>
              <a:defRPr>
                <a:solidFill>
                  <a:srgbClr val="005F89"/>
                </a:solidFill>
              </a:defRPr>
            </a:pPr>
            <a:r>
              <a:t>La création de 3 places PMR à proximité des entrées</a:t>
            </a:r>
          </a:p>
          <a:p>
            <a:pPr marL="285538" indent="-285538" algn="just">
              <a:spcBef>
                <a:spcPts val="800"/>
              </a:spcBef>
              <a:buClr>
                <a:srgbClr val="EA5285"/>
              </a:buClr>
              <a:buSzPct val="100000"/>
              <a:buChar char="✓"/>
              <a:defRPr>
                <a:solidFill>
                  <a:srgbClr val="005F89"/>
                </a:solidFill>
              </a:defRPr>
            </a:pPr>
            <a:r>
              <a:t>Une place dépose personne et ambulancier </a:t>
            </a:r>
          </a:p>
          <a:p>
            <a:pPr marL="285538" indent="-285538" algn="just">
              <a:spcBef>
                <a:spcPts val="800"/>
              </a:spcBef>
              <a:buClr>
                <a:srgbClr val="EA5285"/>
              </a:buClr>
              <a:buSzPct val="100000"/>
              <a:buChar char="✓"/>
              <a:defRPr>
                <a:solidFill>
                  <a:srgbClr val="005F89"/>
                </a:solidFill>
              </a:defRPr>
            </a:pPr>
            <a:r>
              <a:t>L’identification de 20 places de parking réservé aux professionnels de santé et personnel de la maison de santé</a:t>
            </a:r>
          </a:p>
          <a:p>
            <a:pPr marL="285538" indent="-285538" algn="just">
              <a:spcBef>
                <a:spcPts val="800"/>
              </a:spcBef>
              <a:buClr>
                <a:srgbClr val="EA5285"/>
              </a:buClr>
              <a:buSzPct val="100000"/>
              <a:buChar char="✓"/>
              <a:defRPr>
                <a:solidFill>
                  <a:srgbClr val="005F89"/>
                </a:solidFill>
              </a:defRPr>
            </a:pPr>
            <a:r>
              <a:t>La possibilité à proximité de parking pour les usagers de la Maison de Santé estimé à une jauge maximale de 45 places parkings en simultanée (30 places en routine)</a:t>
            </a:r>
          </a:p>
          <a:p>
            <a:pPr marL="285538" indent="-285538" algn="just">
              <a:spcBef>
                <a:spcPts val="800"/>
              </a:spcBef>
              <a:buClr>
                <a:srgbClr val="EA5285"/>
              </a:buClr>
              <a:buSzPct val="100000"/>
              <a:buChar char="✓"/>
              <a:defRPr>
                <a:solidFill>
                  <a:srgbClr val="005F89"/>
                </a:solidFill>
              </a:defRPr>
            </a:pPr>
            <a:r>
              <a:t>Une attention à préserver la confidentialité par rapport aux vis-à-vis et aux circulations piétonnes extérieures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0" name="Rectangle 2"/>
          <p:cNvSpPr txBox="1"/>
          <p:nvPr>
            <p:ph type="title"/>
          </p:nvPr>
        </p:nvSpPr>
        <p:spPr>
          <a:xfrm>
            <a:off x="2371725" y="341313"/>
            <a:ext cx="6592888" cy="1079501"/>
          </a:xfrm>
          <a:prstGeom prst="rect">
            <a:avLst/>
          </a:prstGeom>
        </p:spPr>
        <p:txBody>
          <a:bodyPr/>
          <a:lstStyle/>
          <a:p>
            <a:pPr/>
            <a:r>
              <a:t>Description / Finition</a:t>
            </a:r>
            <a:br/>
            <a:r>
              <a:t>Principes généraux</a:t>
            </a:r>
          </a:p>
        </p:txBody>
      </p:sp>
      <p:sp>
        <p:nvSpPr>
          <p:cNvPr id="81" name="Rectangle 3"/>
          <p:cNvSpPr txBox="1"/>
          <p:nvPr>
            <p:ph type="body" idx="1"/>
          </p:nvPr>
        </p:nvSpPr>
        <p:spPr>
          <a:xfrm>
            <a:off x="395535" y="1628800"/>
            <a:ext cx="8424938" cy="4392490"/>
          </a:xfrm>
          <a:prstGeom prst="rect">
            <a:avLst/>
          </a:prstGeom>
        </p:spPr>
        <p:txBody>
          <a:bodyPr/>
          <a:lstStyle/>
          <a:p>
            <a:pPr marL="0" indent="0">
              <a:buSzTx/>
              <a:buFont typeface="Wingdings"/>
              <a:buNone/>
              <a:defRPr b="1"/>
            </a:pPr>
            <a:r>
              <a:t>Acoustique </a:t>
            </a:r>
          </a:p>
          <a:p>
            <a:pPr marL="0" indent="0">
              <a:spcBef>
                <a:spcPts val="1400"/>
              </a:spcBef>
              <a:buSzTx/>
              <a:buFont typeface="Wingdings"/>
              <a:buNone/>
              <a:defRPr b="1" sz="1600"/>
            </a:pPr>
            <a:r>
              <a:t>- Respect de la NRA</a:t>
            </a:r>
            <a:r>
              <a:rPr b="0"/>
              <a:t> – respect de la réglementation acoustique en vigueur concernant établissement de santé. Une carte du bruit de la zone sera fournie si nécessaire par le MO. Etanchéité sonore avec les étages supérieurs et avec les espaces contiguës.</a:t>
            </a:r>
            <a:endParaRPr b="0"/>
          </a:p>
          <a:p>
            <a:pPr marL="337887" indent="-332874">
              <a:spcBef>
                <a:spcPts val="1400"/>
              </a:spcBef>
              <a:buSzTx/>
              <a:buFont typeface="Wingdings"/>
              <a:buNone/>
              <a:defRPr sz="1600"/>
            </a:pPr>
            <a:r>
              <a:t>- </a:t>
            </a:r>
            <a:r>
              <a:rPr b="1"/>
              <a:t>Cloisons toute hauteur</a:t>
            </a:r>
            <a:r>
              <a:t> dans l’ensemble du bâtiment, recherche optimale de l'isolation phonique entre les pièces de soins et avec les circulations et espaces d’attente.</a:t>
            </a:r>
          </a:p>
          <a:p>
            <a:pPr marL="0" indent="0">
              <a:spcBef>
                <a:spcPts val="1400"/>
              </a:spcBef>
              <a:buSzTx/>
              <a:buFont typeface="Wingdings"/>
              <a:buNone/>
              <a:defRPr b="1" sz="1600" u="sng"/>
            </a:pPr>
            <a:r>
              <a:t>Sûreté</a:t>
            </a:r>
          </a:p>
          <a:p>
            <a:pPr marL="337887" indent="-332874" algn="just">
              <a:spcBef>
                <a:spcPts val="1400"/>
              </a:spcBef>
              <a:buSzTx/>
              <a:buFont typeface="Wingdings"/>
              <a:buNone/>
              <a:defRPr b="1" sz="1600"/>
            </a:pPr>
            <a:r>
              <a:t>Organigramme de clé </a:t>
            </a:r>
            <a:r>
              <a:rPr b="0"/>
              <a:t>pour tous les locaux et accès type « vigik » pour les professionnels de santé et le personnel de la maison de santé.</a:t>
            </a:r>
            <a:endParaRPr b="0"/>
          </a:p>
          <a:p>
            <a:pPr marL="337887" indent="-332874" algn="just">
              <a:spcBef>
                <a:spcPts val="1400"/>
              </a:spcBef>
              <a:buSzTx/>
              <a:buFont typeface="Wingdings"/>
              <a:buNone/>
              <a:defRPr b="1" sz="1600"/>
            </a:pPr>
            <a:r>
              <a:t>Système d’alarme avec contacteur</a:t>
            </a:r>
            <a:r>
              <a:rPr b="0"/>
              <a:t>, détecteur de présence et télésurveillance. </a:t>
            </a:r>
          </a:p>
        </p:txBody>
      </p:sp>
      <p:sp>
        <p:nvSpPr>
          <p:cNvPr id="82"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4" name="Rectangle 2"/>
          <p:cNvSpPr txBox="1"/>
          <p:nvPr>
            <p:ph type="title"/>
          </p:nvPr>
        </p:nvSpPr>
        <p:spPr>
          <a:xfrm>
            <a:off x="2371725" y="341313"/>
            <a:ext cx="6592888" cy="1079501"/>
          </a:xfrm>
          <a:prstGeom prst="rect">
            <a:avLst/>
          </a:prstGeom>
        </p:spPr>
        <p:txBody>
          <a:bodyPr/>
          <a:lstStyle/>
          <a:p>
            <a:pPr/>
            <a:r>
              <a:t>Description / Finition</a:t>
            </a:r>
            <a:br/>
            <a:r>
              <a:t>Principes généraux</a:t>
            </a:r>
          </a:p>
        </p:txBody>
      </p:sp>
      <p:sp>
        <p:nvSpPr>
          <p:cNvPr id="85" name="Rectangle 3"/>
          <p:cNvSpPr txBox="1"/>
          <p:nvPr>
            <p:ph type="body" idx="1"/>
          </p:nvPr>
        </p:nvSpPr>
        <p:spPr>
          <a:xfrm>
            <a:off x="395535" y="1628800"/>
            <a:ext cx="8424938" cy="4392490"/>
          </a:xfrm>
          <a:prstGeom prst="rect">
            <a:avLst/>
          </a:prstGeom>
        </p:spPr>
        <p:txBody>
          <a:bodyPr/>
          <a:lstStyle/>
          <a:p>
            <a:pPr marL="0" indent="0">
              <a:buSzTx/>
              <a:buFont typeface="Wingdings"/>
              <a:buNone/>
              <a:defRPr b="1"/>
            </a:pPr>
            <a:r>
              <a:t>Contrôle d'accès : </a:t>
            </a:r>
          </a:p>
          <a:p>
            <a:pPr algn="just">
              <a:spcBef>
                <a:spcPts val="1400"/>
              </a:spcBef>
              <a:defRPr sz="1600"/>
            </a:pPr>
            <a:r>
              <a:t>Prévoir en dehors des horaires d’ouverture, badges type vigik pour professionnels de santé et sonnette avec caméra pour les patients. Gâche d’ouverture dans les cabinets médicaux avec visio caméra. </a:t>
            </a:r>
          </a:p>
          <a:p>
            <a:pPr algn="just">
              <a:spcBef>
                <a:spcPts val="1400"/>
              </a:spcBef>
              <a:defRPr sz="1600"/>
            </a:pPr>
            <a:r>
              <a:t>Sonnette d’ouverture vidéo avec relais au secrétariat et dans chacun des bureaux de consultation. Avec un mode on-off – Gâche d’ouverture à distance de la porte d’entrée</a:t>
            </a:r>
          </a:p>
          <a:p>
            <a:pPr algn="just">
              <a:spcBef>
                <a:spcPts val="1400"/>
              </a:spcBef>
              <a:defRPr sz="1600"/>
            </a:pPr>
            <a:r>
              <a:t>Prévoir détecteur de présence éclairage externe avec horloge</a:t>
            </a:r>
          </a:p>
          <a:p>
            <a:pPr algn="just">
              <a:spcBef>
                <a:spcPts val="1400"/>
              </a:spcBef>
              <a:defRPr sz="1600"/>
            </a:pPr>
            <a:r>
              <a:t>Identification à l’entrée : en l’absence de la secrétaire activation d’un indicateur lumineux dans le bureau du professionnel concerné.</a:t>
            </a:r>
          </a:p>
        </p:txBody>
      </p:sp>
      <p:sp>
        <p:nvSpPr>
          <p:cNvPr id="86"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8" name="Rectangle 2"/>
          <p:cNvSpPr txBox="1"/>
          <p:nvPr>
            <p:ph type="title"/>
          </p:nvPr>
        </p:nvSpPr>
        <p:spPr>
          <a:xfrm>
            <a:off x="2371725" y="341313"/>
            <a:ext cx="6592888" cy="1079501"/>
          </a:xfrm>
          <a:prstGeom prst="rect">
            <a:avLst/>
          </a:prstGeom>
        </p:spPr>
        <p:txBody>
          <a:bodyPr/>
          <a:lstStyle/>
          <a:p>
            <a:pPr/>
            <a:r>
              <a:t>Programme architectural</a:t>
            </a:r>
          </a:p>
        </p:txBody>
      </p:sp>
      <p:sp>
        <p:nvSpPr>
          <p:cNvPr id="89" name="Rectangle 3"/>
          <p:cNvSpPr txBox="1"/>
          <p:nvPr>
            <p:ph type="body" sz="quarter" idx="1"/>
          </p:nvPr>
        </p:nvSpPr>
        <p:spPr>
          <a:xfrm>
            <a:off x="395535" y="3212975"/>
            <a:ext cx="8424938" cy="792089"/>
          </a:xfrm>
          <a:prstGeom prst="rect">
            <a:avLst/>
          </a:prstGeom>
        </p:spPr>
        <p:txBody>
          <a:bodyPr/>
          <a:lstStyle>
            <a:lvl1pPr marL="0" indent="0" algn="ctr">
              <a:spcBef>
                <a:spcPts val="1900"/>
              </a:spcBef>
              <a:buSzTx/>
              <a:buFont typeface="Wingdings"/>
              <a:buNone/>
              <a:defRPr b="1" sz="4000"/>
            </a:lvl1pPr>
          </a:lstStyle>
          <a:p>
            <a:pPr/>
            <a:r>
              <a:t>Pôle dentaire</a:t>
            </a:r>
          </a:p>
        </p:txBody>
      </p:sp>
      <p:sp>
        <p:nvSpPr>
          <p:cNvPr id="90"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2" name="Rectangle 2"/>
          <p:cNvSpPr txBox="1"/>
          <p:nvPr>
            <p:ph type="title"/>
          </p:nvPr>
        </p:nvSpPr>
        <p:spPr>
          <a:xfrm>
            <a:off x="2371725" y="341313"/>
            <a:ext cx="6592888" cy="1079501"/>
          </a:xfrm>
          <a:prstGeom prst="rect">
            <a:avLst/>
          </a:prstGeom>
        </p:spPr>
        <p:txBody>
          <a:bodyPr/>
          <a:lstStyle/>
          <a:p>
            <a:pPr/>
            <a:r>
              <a:t>Description / Finition</a:t>
            </a:r>
            <a:br/>
            <a:r>
              <a:t>Pôle dentaire</a:t>
            </a:r>
          </a:p>
        </p:txBody>
      </p:sp>
      <p:sp>
        <p:nvSpPr>
          <p:cNvPr id="93" name="Rectangle 3"/>
          <p:cNvSpPr txBox="1"/>
          <p:nvPr>
            <p:ph type="body" idx="1"/>
          </p:nvPr>
        </p:nvSpPr>
        <p:spPr>
          <a:xfrm>
            <a:off x="395535" y="1628800"/>
            <a:ext cx="8424938" cy="4392490"/>
          </a:xfrm>
          <a:prstGeom prst="rect">
            <a:avLst/>
          </a:prstGeom>
        </p:spPr>
        <p:txBody>
          <a:bodyPr/>
          <a:lstStyle/>
          <a:p>
            <a:pPr marL="0" indent="0">
              <a:buSzTx/>
              <a:buFont typeface="Wingdings"/>
              <a:buNone/>
            </a:pPr>
            <a:r>
              <a:t>Pôle </a:t>
            </a:r>
            <a:r>
              <a:rPr b="1">
                <a:solidFill>
                  <a:srgbClr val="EA5285"/>
                </a:solidFill>
              </a:rPr>
              <a:t>indépendant</a:t>
            </a:r>
            <a:r>
              <a:rPr>
                <a:solidFill>
                  <a:srgbClr val="FF0000"/>
                </a:solidFill>
              </a:rPr>
              <a:t> </a:t>
            </a:r>
            <a:r>
              <a:t>du reste de la maison de santé, avec accès distinct, qui sera acquis par le professionnel.</a:t>
            </a:r>
          </a:p>
          <a:p>
            <a:pPr marL="0" indent="0">
              <a:buSzTx/>
              <a:buFont typeface="Wingdings"/>
              <a:buNone/>
            </a:pPr>
            <a:r>
              <a:t>Deux options (120 m² pour 2 praticiens ou 200 m² pour 4 praticiens) en fonction du coût à l’acquisition.</a:t>
            </a:r>
          </a:p>
          <a:p>
            <a:pPr marL="0" indent="0">
              <a:buSzTx/>
              <a:buFont typeface="Wingdings"/>
              <a:buNone/>
              <a:defRPr b="1"/>
            </a:pPr>
            <a:r>
              <a:t>Plans et finitions à définir en lien étroit avec le professionnel, ses conseils et ses équipementiers.</a:t>
            </a:r>
          </a:p>
        </p:txBody>
      </p:sp>
      <p:sp>
        <p:nvSpPr>
          <p:cNvPr id="94"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Rectangle 2"/>
          <p:cNvSpPr txBox="1"/>
          <p:nvPr>
            <p:ph type="title"/>
          </p:nvPr>
        </p:nvSpPr>
        <p:spPr>
          <a:xfrm>
            <a:off x="2371725" y="341313"/>
            <a:ext cx="6592888" cy="1079501"/>
          </a:xfrm>
          <a:prstGeom prst="rect">
            <a:avLst/>
          </a:prstGeom>
        </p:spPr>
        <p:txBody>
          <a:bodyPr/>
          <a:lstStyle/>
          <a:p>
            <a:pPr/>
            <a:r>
              <a:t>Description / Finition</a:t>
            </a:r>
            <a:br/>
            <a:r>
              <a:t>Pôle dentaire</a:t>
            </a:r>
          </a:p>
        </p:txBody>
      </p:sp>
      <p:sp>
        <p:nvSpPr>
          <p:cNvPr id="97" name="Espace réservé du numéro de diapositive 4"/>
          <p:cNvSpPr txBox="1"/>
          <p:nvPr>
            <p:ph type="sldNum" sz="quarter" idx="2"/>
          </p:nvPr>
        </p:nvSpPr>
        <p:spPr>
          <a:xfrm>
            <a:off x="8642663" y="6245224"/>
            <a:ext cx="321951" cy="264256"/>
          </a:xfrm>
          <a:prstGeom prst="rect">
            <a:avLst/>
          </a:prstGeom>
          <a:extLst>
            <a:ext uri="{C572A759-6A51-4108-AA02-DFA0A04FC94B}">
              <ma14:wrappingTextBoxFlag xmlns:ma14="http://schemas.microsoft.com/office/mac/drawingml/2011/main" val="1"/>
            </a:ext>
          </a:extLst>
        </p:spPr>
        <p:txBody>
          <a:bodyPr/>
          <a:lstStyle>
            <a:lvl1pPr>
              <a:spcBef>
                <a:spcPts val="500"/>
              </a:spcBef>
              <a:buClr>
                <a:srgbClr val="4FC8F3"/>
              </a:buClr>
              <a:buSzPct val="100000"/>
              <a:buChar char="❍"/>
            </a:lvl1pPr>
          </a:lstStyle>
          <a:p>
            <a:pPr/>
            <a:fld id="{86CB4B4D-7CA3-9044-876B-883B54F8677D}" type="slidenum"/>
          </a:p>
        </p:txBody>
      </p:sp>
      <p:sp>
        <p:nvSpPr>
          <p:cNvPr id="98" name="Rectangle à coins arrondis 3"/>
          <p:cNvSpPr/>
          <p:nvPr/>
        </p:nvSpPr>
        <p:spPr>
          <a:xfrm>
            <a:off x="467543" y="1628799"/>
            <a:ext cx="8424938" cy="4248474"/>
          </a:xfrm>
          <a:prstGeom prst="roundRect">
            <a:avLst>
              <a:gd name="adj" fmla="val 16667"/>
            </a:avLst>
          </a:prstGeom>
          <a:ln w="25400">
            <a:solidFill>
              <a:srgbClr val="005F89"/>
            </a:solidFill>
          </a:ln>
        </p:spPr>
        <p:txBody>
          <a:bodyPr lIns="45719" rIns="45719" anchor="ctr"/>
          <a:lstStyle/>
          <a:p>
            <a:pPr algn="ctr">
              <a:defRPr>
                <a:solidFill>
                  <a:schemeClr val="accent3">
                    <a:lumOff val="44000"/>
                  </a:schemeClr>
                </a:solidFill>
              </a:defRPr>
            </a:pPr>
          </a:p>
        </p:txBody>
      </p:sp>
      <p:grpSp>
        <p:nvGrpSpPr>
          <p:cNvPr id="101" name="Rectangle à coins arrondis 4"/>
          <p:cNvGrpSpPr/>
          <p:nvPr/>
        </p:nvGrpSpPr>
        <p:grpSpPr>
          <a:xfrm>
            <a:off x="899591" y="1844824"/>
            <a:ext cx="7560842" cy="504057"/>
            <a:chOff x="0" y="0"/>
            <a:chExt cx="7560840" cy="504056"/>
          </a:xfrm>
        </p:grpSpPr>
        <p:sp>
          <p:nvSpPr>
            <p:cNvPr id="99" name="Rectangle aux angles arrondis"/>
            <p:cNvSpPr/>
            <p:nvPr/>
          </p:nvSpPr>
          <p:spPr>
            <a:xfrm>
              <a:off x="0" y="0"/>
              <a:ext cx="7560841" cy="504057"/>
            </a:xfrm>
            <a:prstGeom prst="roundRect">
              <a:avLst>
                <a:gd name="adj" fmla="val 16667"/>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00" name="Pôle chirurgiens-dentistes : organisation pour 120 m²"/>
            <p:cNvSpPr txBox="1"/>
            <p:nvPr/>
          </p:nvSpPr>
          <p:spPr>
            <a:xfrm>
              <a:off x="24605" y="76697"/>
              <a:ext cx="7511630"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solidFill>
                    <a:srgbClr val="005F89"/>
                  </a:solidFill>
                </a:defRPr>
              </a:lvl1pPr>
            </a:lstStyle>
            <a:p>
              <a:pPr/>
              <a:r>
                <a:t>Pôle chirurgiens-dentistes : organisation pour 120 m²</a:t>
              </a:r>
            </a:p>
          </p:txBody>
        </p:sp>
      </p:grpSp>
      <p:grpSp>
        <p:nvGrpSpPr>
          <p:cNvPr id="104" name="Rectangle à coins arrondis 7"/>
          <p:cNvGrpSpPr/>
          <p:nvPr/>
        </p:nvGrpSpPr>
        <p:grpSpPr>
          <a:xfrm>
            <a:off x="899591" y="2753353"/>
            <a:ext cx="1944218" cy="504057"/>
            <a:chOff x="0" y="0"/>
            <a:chExt cx="1944216" cy="504056"/>
          </a:xfrm>
        </p:grpSpPr>
        <p:sp>
          <p:nvSpPr>
            <p:cNvPr id="102"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03" name="Bureau"/>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Bureau</a:t>
              </a:r>
            </a:p>
          </p:txBody>
        </p:sp>
      </p:grpSp>
      <p:grpSp>
        <p:nvGrpSpPr>
          <p:cNvPr id="107" name="Rectangle à coins arrondis 15"/>
          <p:cNvGrpSpPr/>
          <p:nvPr/>
        </p:nvGrpSpPr>
        <p:grpSpPr>
          <a:xfrm>
            <a:off x="899591" y="3372449"/>
            <a:ext cx="1944218" cy="504057"/>
            <a:chOff x="0" y="0"/>
            <a:chExt cx="1944216" cy="504056"/>
          </a:xfrm>
        </p:grpSpPr>
        <p:sp>
          <p:nvSpPr>
            <p:cNvPr id="105"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06" name="Salles de soins"/>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Salles de soins</a:t>
              </a:r>
            </a:p>
          </p:txBody>
        </p:sp>
      </p:grpSp>
      <p:grpSp>
        <p:nvGrpSpPr>
          <p:cNvPr id="110" name="Rectangle à coins arrondis 16"/>
          <p:cNvGrpSpPr/>
          <p:nvPr/>
        </p:nvGrpSpPr>
        <p:grpSpPr>
          <a:xfrm>
            <a:off x="3167844" y="2753353"/>
            <a:ext cx="828093" cy="504057"/>
            <a:chOff x="0" y="0"/>
            <a:chExt cx="828091" cy="504056"/>
          </a:xfrm>
        </p:grpSpPr>
        <p:sp>
          <p:nvSpPr>
            <p:cNvPr id="108"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09"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113" name="Rectangle à coins arrondis 17"/>
          <p:cNvGrpSpPr/>
          <p:nvPr/>
        </p:nvGrpSpPr>
        <p:grpSpPr>
          <a:xfrm>
            <a:off x="3167844" y="3372449"/>
            <a:ext cx="828093" cy="504057"/>
            <a:chOff x="0" y="0"/>
            <a:chExt cx="828091" cy="504056"/>
          </a:xfrm>
        </p:grpSpPr>
        <p:sp>
          <p:nvSpPr>
            <p:cNvPr id="111"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12" name="2"/>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2</a:t>
              </a:r>
            </a:p>
          </p:txBody>
        </p:sp>
      </p:grpSp>
      <p:grpSp>
        <p:nvGrpSpPr>
          <p:cNvPr id="116" name="Rectangle à coins arrondis 18"/>
          <p:cNvGrpSpPr/>
          <p:nvPr/>
        </p:nvGrpSpPr>
        <p:grpSpPr>
          <a:xfrm>
            <a:off x="4319971" y="2753353"/>
            <a:ext cx="1044117" cy="504057"/>
            <a:chOff x="0" y="0"/>
            <a:chExt cx="1044116" cy="504056"/>
          </a:xfrm>
        </p:grpSpPr>
        <p:sp>
          <p:nvSpPr>
            <p:cNvPr id="114"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15" name="7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7 m²</a:t>
              </a:r>
            </a:p>
          </p:txBody>
        </p:sp>
      </p:grpSp>
      <p:grpSp>
        <p:nvGrpSpPr>
          <p:cNvPr id="119" name="Rectangle à coins arrondis 19"/>
          <p:cNvGrpSpPr/>
          <p:nvPr/>
        </p:nvGrpSpPr>
        <p:grpSpPr>
          <a:xfrm>
            <a:off x="4319971" y="3361402"/>
            <a:ext cx="1044117" cy="504057"/>
            <a:chOff x="0" y="0"/>
            <a:chExt cx="1044116" cy="504056"/>
          </a:xfrm>
        </p:grpSpPr>
        <p:sp>
          <p:nvSpPr>
            <p:cNvPr id="117"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18" name="24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24 m²</a:t>
              </a:r>
            </a:p>
          </p:txBody>
        </p:sp>
      </p:grpSp>
      <p:sp>
        <p:nvSpPr>
          <p:cNvPr id="120" name="ZoneTexte 9"/>
          <p:cNvSpPr txBox="1"/>
          <p:nvPr/>
        </p:nvSpPr>
        <p:spPr>
          <a:xfrm>
            <a:off x="3167844" y="2414798"/>
            <a:ext cx="972109"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Nombre</a:t>
            </a:r>
          </a:p>
        </p:txBody>
      </p:sp>
      <p:sp>
        <p:nvSpPr>
          <p:cNvPr id="121" name="ZoneTexte 23"/>
          <p:cNvSpPr txBox="1"/>
          <p:nvPr/>
        </p:nvSpPr>
        <p:spPr>
          <a:xfrm>
            <a:off x="4319971" y="2414798"/>
            <a:ext cx="1044117" cy="3133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600">
                <a:solidFill>
                  <a:srgbClr val="72BFC5"/>
                </a:solidFill>
              </a:defRPr>
            </a:lvl1pPr>
          </a:lstStyle>
          <a:p>
            <a:pPr/>
            <a:r>
              <a:t>Surface</a:t>
            </a:r>
          </a:p>
        </p:txBody>
      </p:sp>
      <p:grpSp>
        <p:nvGrpSpPr>
          <p:cNvPr id="124" name="Ellipse 25"/>
          <p:cNvGrpSpPr/>
          <p:nvPr/>
        </p:nvGrpSpPr>
        <p:grpSpPr>
          <a:xfrm>
            <a:off x="5863599" y="3633420"/>
            <a:ext cx="2597329" cy="792089"/>
            <a:chOff x="0" y="0"/>
            <a:chExt cx="2597328" cy="792087"/>
          </a:xfrm>
        </p:grpSpPr>
        <p:sp>
          <p:nvSpPr>
            <p:cNvPr id="122" name="Ovale"/>
            <p:cNvSpPr/>
            <p:nvPr/>
          </p:nvSpPr>
          <p:spPr>
            <a:xfrm>
              <a:off x="-1" y="0"/>
              <a:ext cx="2597330" cy="792088"/>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23" name="Salle de repos, sanitaires privés, local technique"/>
            <p:cNvSpPr txBox="1"/>
            <p:nvPr/>
          </p:nvSpPr>
          <p:spPr>
            <a:xfrm>
              <a:off x="380369" y="48432"/>
              <a:ext cx="1836590" cy="6952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Salle de repos, sanitaires privés, local technique</a:t>
              </a:r>
            </a:p>
          </p:txBody>
        </p:sp>
      </p:grpSp>
      <p:grpSp>
        <p:nvGrpSpPr>
          <p:cNvPr id="127" name="Rectangle à coins arrondis 26"/>
          <p:cNvGrpSpPr/>
          <p:nvPr/>
        </p:nvGrpSpPr>
        <p:grpSpPr>
          <a:xfrm>
            <a:off x="899591" y="3992021"/>
            <a:ext cx="1944218" cy="504057"/>
            <a:chOff x="0" y="0"/>
            <a:chExt cx="1944216" cy="504056"/>
          </a:xfrm>
        </p:grpSpPr>
        <p:sp>
          <p:nvSpPr>
            <p:cNvPr id="125"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26" name="Chirurgie"/>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Chirurgie</a:t>
              </a:r>
            </a:p>
          </p:txBody>
        </p:sp>
      </p:grpSp>
      <p:grpSp>
        <p:nvGrpSpPr>
          <p:cNvPr id="130" name="Rectangle à coins arrondis 27"/>
          <p:cNvGrpSpPr/>
          <p:nvPr/>
        </p:nvGrpSpPr>
        <p:grpSpPr>
          <a:xfrm>
            <a:off x="3167844" y="3991547"/>
            <a:ext cx="828093" cy="504057"/>
            <a:chOff x="0" y="0"/>
            <a:chExt cx="828091" cy="504056"/>
          </a:xfrm>
        </p:grpSpPr>
        <p:sp>
          <p:nvSpPr>
            <p:cNvPr id="128"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29"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133" name="Rectangle à coins arrondis 28"/>
          <p:cNvGrpSpPr/>
          <p:nvPr/>
        </p:nvGrpSpPr>
        <p:grpSpPr>
          <a:xfrm>
            <a:off x="4322636" y="3991547"/>
            <a:ext cx="1044117" cy="504057"/>
            <a:chOff x="0" y="0"/>
            <a:chExt cx="1044116" cy="504056"/>
          </a:xfrm>
        </p:grpSpPr>
        <p:sp>
          <p:nvSpPr>
            <p:cNvPr id="131"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32" name="10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10 m²</a:t>
              </a:r>
            </a:p>
          </p:txBody>
        </p:sp>
      </p:grpSp>
      <p:grpSp>
        <p:nvGrpSpPr>
          <p:cNvPr id="136" name="Rectangle à coins arrondis 24"/>
          <p:cNvGrpSpPr/>
          <p:nvPr/>
        </p:nvGrpSpPr>
        <p:grpSpPr>
          <a:xfrm>
            <a:off x="899591" y="4611527"/>
            <a:ext cx="1944218" cy="504057"/>
            <a:chOff x="0" y="0"/>
            <a:chExt cx="1944216" cy="504056"/>
          </a:xfrm>
        </p:grpSpPr>
        <p:sp>
          <p:nvSpPr>
            <p:cNvPr id="134"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35" name="Stérilisation"/>
            <p:cNvSpPr txBox="1"/>
            <p:nvPr/>
          </p:nvSpPr>
          <p:spPr>
            <a:xfrm>
              <a:off x="24605" y="107616"/>
              <a:ext cx="18950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Stérilisation</a:t>
              </a:r>
            </a:p>
          </p:txBody>
        </p:sp>
      </p:grpSp>
      <p:grpSp>
        <p:nvGrpSpPr>
          <p:cNvPr id="139" name="Rectangle à coins arrondis 31"/>
          <p:cNvGrpSpPr/>
          <p:nvPr/>
        </p:nvGrpSpPr>
        <p:grpSpPr>
          <a:xfrm>
            <a:off x="3167844" y="4611053"/>
            <a:ext cx="828093" cy="504057"/>
            <a:chOff x="0" y="0"/>
            <a:chExt cx="828091" cy="504056"/>
          </a:xfrm>
        </p:grpSpPr>
        <p:sp>
          <p:nvSpPr>
            <p:cNvPr id="137"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38"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142" name="Rectangle à coins arrondis 32"/>
          <p:cNvGrpSpPr/>
          <p:nvPr/>
        </p:nvGrpSpPr>
        <p:grpSpPr>
          <a:xfrm>
            <a:off x="4322636" y="4611053"/>
            <a:ext cx="1044117" cy="504057"/>
            <a:chOff x="0" y="0"/>
            <a:chExt cx="1044116" cy="504056"/>
          </a:xfrm>
        </p:grpSpPr>
        <p:sp>
          <p:nvSpPr>
            <p:cNvPr id="140"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41" name="10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10 m²</a:t>
              </a:r>
            </a:p>
          </p:txBody>
        </p:sp>
      </p:grpSp>
      <p:grpSp>
        <p:nvGrpSpPr>
          <p:cNvPr id="145" name="Rectangle à coins arrondis 33"/>
          <p:cNvGrpSpPr/>
          <p:nvPr/>
        </p:nvGrpSpPr>
        <p:grpSpPr>
          <a:xfrm>
            <a:off x="899591" y="5231034"/>
            <a:ext cx="1944218" cy="504057"/>
            <a:chOff x="0" y="0"/>
            <a:chExt cx="1944216" cy="504056"/>
          </a:xfrm>
        </p:grpSpPr>
        <p:sp>
          <p:nvSpPr>
            <p:cNvPr id="143" name="Rectangle aux angles arrondis"/>
            <p:cNvSpPr/>
            <p:nvPr/>
          </p:nvSpPr>
          <p:spPr>
            <a:xfrm>
              <a:off x="0" y="0"/>
              <a:ext cx="1944217" cy="504057"/>
            </a:xfrm>
            <a:prstGeom prst="roundRect">
              <a:avLst>
                <a:gd name="adj" fmla="val 16667"/>
              </a:avLst>
            </a:prstGeom>
            <a:gradFill flip="none" rotWithShape="1">
              <a:gsLst>
                <a:gs pos="0">
                  <a:srgbClr val="85A9AC"/>
                </a:gs>
                <a:gs pos="80000">
                  <a:srgbClr val="AFDEE1"/>
                </a:gs>
                <a:gs pos="100000">
                  <a:srgbClr val="AFE0E4"/>
                </a:gs>
              </a:gsLst>
              <a:lin ang="16200000" scaled="0"/>
            </a:gradFill>
            <a:ln w="9525" cap="flat">
              <a:solidFill>
                <a:srgbClr val="B6DCDF"/>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a:solidFill>
                    <a:schemeClr val="accent3">
                      <a:lumOff val="44000"/>
                    </a:schemeClr>
                  </a:solidFill>
                </a:defRPr>
              </a:pPr>
            </a:p>
          </p:txBody>
        </p:sp>
        <p:sp>
          <p:nvSpPr>
            <p:cNvPr id="144" name="Laboratoire, salle radio"/>
            <p:cNvSpPr txBox="1"/>
            <p:nvPr/>
          </p:nvSpPr>
          <p:spPr>
            <a:xfrm>
              <a:off x="24605" y="6016"/>
              <a:ext cx="1895006" cy="4920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Laboratoire, salle radio</a:t>
              </a:r>
            </a:p>
          </p:txBody>
        </p:sp>
      </p:grpSp>
      <p:grpSp>
        <p:nvGrpSpPr>
          <p:cNvPr id="148" name="Rectangle à coins arrondis 34"/>
          <p:cNvGrpSpPr/>
          <p:nvPr/>
        </p:nvGrpSpPr>
        <p:grpSpPr>
          <a:xfrm>
            <a:off x="3167844" y="5230559"/>
            <a:ext cx="828093" cy="504057"/>
            <a:chOff x="0" y="0"/>
            <a:chExt cx="828091" cy="504056"/>
          </a:xfrm>
        </p:grpSpPr>
        <p:sp>
          <p:nvSpPr>
            <p:cNvPr id="146" name="Rectangle aux angles arrondis"/>
            <p:cNvSpPr/>
            <p:nvPr/>
          </p:nvSpPr>
          <p:spPr>
            <a:xfrm>
              <a:off x="0" y="0"/>
              <a:ext cx="828092"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47" name="1"/>
            <p:cNvSpPr txBox="1"/>
            <p:nvPr/>
          </p:nvSpPr>
          <p:spPr>
            <a:xfrm>
              <a:off x="24605" y="107616"/>
              <a:ext cx="778882"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1</a:t>
              </a:r>
            </a:p>
          </p:txBody>
        </p:sp>
      </p:grpSp>
      <p:grpSp>
        <p:nvGrpSpPr>
          <p:cNvPr id="151" name="Rectangle à coins arrondis 35"/>
          <p:cNvGrpSpPr/>
          <p:nvPr/>
        </p:nvGrpSpPr>
        <p:grpSpPr>
          <a:xfrm>
            <a:off x="4322636" y="5230559"/>
            <a:ext cx="1044117" cy="504057"/>
            <a:chOff x="0" y="0"/>
            <a:chExt cx="1044116" cy="504056"/>
          </a:xfrm>
        </p:grpSpPr>
        <p:sp>
          <p:nvSpPr>
            <p:cNvPr id="149" name="Rectangle aux angles arrondis"/>
            <p:cNvSpPr/>
            <p:nvPr/>
          </p:nvSpPr>
          <p:spPr>
            <a:xfrm>
              <a:off x="0" y="0"/>
              <a:ext cx="1044117" cy="504057"/>
            </a:xfrm>
            <a:prstGeom prst="roundRect">
              <a:avLst>
                <a:gd name="adj" fmla="val 16667"/>
              </a:avLst>
            </a:prstGeom>
            <a:solidFill>
              <a:schemeClr val="accent3">
                <a:lumOff val="44000"/>
              </a:schemeClr>
            </a:solidFill>
            <a:ln w="25400" cap="flat">
              <a:solidFill>
                <a:schemeClr val="accent1"/>
              </a:solidFill>
              <a:prstDash val="solid"/>
              <a:round/>
            </a:ln>
            <a:effectLst/>
          </p:spPr>
          <p:txBody>
            <a:bodyPr wrap="square" lIns="45719" tIns="45719" rIns="45719" bIns="45719" numCol="1" anchor="ctr">
              <a:noAutofit/>
            </a:bodyPr>
            <a:lstStyle/>
            <a:p>
              <a:pPr algn="ctr"/>
            </a:p>
          </p:txBody>
        </p:sp>
        <p:sp>
          <p:nvSpPr>
            <p:cNvPr id="150" name="7 m²"/>
            <p:cNvSpPr txBox="1"/>
            <p:nvPr/>
          </p:nvSpPr>
          <p:spPr>
            <a:xfrm>
              <a:off x="24605" y="107616"/>
              <a:ext cx="994906" cy="28882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lvl1pPr>
            </a:lstStyle>
            <a:p>
              <a:pPr/>
              <a:r>
                <a:t>7 m²</a:t>
              </a:r>
            </a:p>
          </p:txBody>
        </p:sp>
      </p:grpSp>
      <p:grpSp>
        <p:nvGrpSpPr>
          <p:cNvPr id="154" name="Ellipse 29"/>
          <p:cNvGrpSpPr/>
          <p:nvPr/>
        </p:nvGrpSpPr>
        <p:grpSpPr>
          <a:xfrm>
            <a:off x="5863599" y="2599538"/>
            <a:ext cx="2597329" cy="822322"/>
            <a:chOff x="0" y="0"/>
            <a:chExt cx="2597328" cy="822320"/>
          </a:xfrm>
        </p:grpSpPr>
        <p:sp>
          <p:nvSpPr>
            <p:cNvPr id="152" name="Ovale"/>
            <p:cNvSpPr/>
            <p:nvPr/>
          </p:nvSpPr>
          <p:spPr>
            <a:xfrm>
              <a:off x="-1" y="-1"/>
              <a:ext cx="2597330" cy="822322"/>
            </a:xfrm>
            <a:prstGeom prst="ellipse">
              <a:avLst/>
            </a:prstGeom>
            <a:solidFill>
              <a:schemeClr val="accent1"/>
            </a:solidFill>
            <a:ln w="25400" cap="flat">
              <a:solidFill>
                <a:srgbClr val="88A3A6"/>
              </a:solidFill>
              <a:prstDash val="solid"/>
              <a:round/>
            </a:ln>
            <a:effectLst/>
          </p:spPr>
          <p:txBody>
            <a:bodyPr wrap="square" lIns="45719" tIns="45719" rIns="45719" bIns="45719" numCol="1" anchor="ctr">
              <a:noAutofit/>
            </a:bodyPr>
            <a:lstStyle/>
            <a:p>
              <a:pPr algn="ctr">
                <a:defRPr>
                  <a:solidFill>
                    <a:schemeClr val="accent3">
                      <a:lumOff val="44000"/>
                    </a:schemeClr>
                  </a:solidFill>
                </a:defRPr>
              </a:pPr>
            </a:p>
          </p:txBody>
        </p:sp>
        <p:sp>
          <p:nvSpPr>
            <p:cNvPr id="153" name="Accueil, espace d’attente, sanitaires publics"/>
            <p:cNvSpPr txBox="1"/>
            <p:nvPr/>
          </p:nvSpPr>
          <p:spPr>
            <a:xfrm>
              <a:off x="380369" y="63547"/>
              <a:ext cx="1836590" cy="6952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1400">
                  <a:solidFill>
                    <a:schemeClr val="accent3">
                      <a:lumOff val="44000"/>
                    </a:schemeClr>
                  </a:solidFill>
                </a:defRPr>
              </a:lvl1pPr>
            </a:lstStyle>
            <a:p>
              <a:pPr/>
              <a:r>
                <a:t>Accueil, espace d’attente, sanitaires publics</a:t>
              </a:r>
            </a:p>
          </p:txBody>
        </p:sp>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Modèle par défaut">
  <a:themeElements>
    <a:clrScheme name="Modèle par défau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Modèle par défaut">
      <a:majorFont>
        <a:latin typeface="Arial"/>
        <a:ea typeface="Arial"/>
        <a:cs typeface="Arial"/>
      </a:majorFont>
      <a:minorFont>
        <a:latin typeface="Helvetica"/>
        <a:ea typeface="Helvetica"/>
        <a:cs typeface="Helvetica"/>
      </a:minorFont>
    </a:fontScheme>
    <a:fmtScheme name="Modèle par défau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Modèle par défaut">
  <a:themeElements>
    <a:clrScheme name="Modèle par défau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Modèle par défaut">
      <a:majorFont>
        <a:latin typeface="Arial"/>
        <a:ea typeface="Arial"/>
        <a:cs typeface="Arial"/>
      </a:majorFont>
      <a:minorFont>
        <a:latin typeface="Helvetica"/>
        <a:ea typeface="Helvetica"/>
        <a:cs typeface="Helvetica"/>
      </a:minorFont>
    </a:fontScheme>
    <a:fmtScheme name="Modèle par défau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